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58" r:id="rId4"/>
    <p:sldId id="257" r:id="rId5"/>
    <p:sldId id="259" r:id="rId6"/>
    <p:sldId id="264" r:id="rId7"/>
    <p:sldId id="261" r:id="rId8"/>
    <p:sldId id="265" r:id="rId9"/>
    <p:sldId id="266" r:id="rId10"/>
    <p:sldId id="268" r:id="rId11"/>
    <p:sldId id="276" r:id="rId12"/>
    <p:sldId id="269" r:id="rId13"/>
    <p:sldId id="267" r:id="rId14"/>
    <p:sldId id="275" r:id="rId15"/>
    <p:sldId id="278" r:id="rId16"/>
    <p:sldId id="263" r:id="rId17"/>
    <p:sldId id="272" r:id="rId18"/>
    <p:sldId id="273" r:id="rId19"/>
    <p:sldId id="277" r:id="rId20"/>
    <p:sldId id="270" r:id="rId21"/>
    <p:sldId id="271" r:id="rId22"/>
    <p:sldId id="279" r:id="rId23"/>
    <p:sldId id="274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530" y="-84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CE3E-6196-4615-A38D-B8FB6BC5C046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BC3A-EEF0-466C-9CC5-D3D844AAA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BC3A-EEF0-466C-9CC5-D3D844AAA8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C1E76B-B86D-4156-A68D-0B34B43238D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6018CF-8C3B-469B-B5DA-8EEA831BD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1295400" y="2971800"/>
            <a:ext cx="7543800" cy="1981200"/>
          </a:xfrm>
        </p:spPr>
        <p:txBody>
          <a:bodyPr>
            <a:normAutofit/>
          </a:bodyPr>
          <a:lstStyle/>
          <a:p>
            <a:r>
              <a:rPr lang="en-US" sz="6200" dirty="0" smtClean="0"/>
              <a:t>The legacy of Rome</a:t>
            </a:r>
            <a:endParaRPr lang="en-US" sz="6200" dirty="0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2362200" y="4800600"/>
            <a:ext cx="6705600" cy="19352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Standard 6.7.8: Discuss the legacies of Roman Art and architecture, technology and science, literature, language, and law.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hotelstop.us/img/rome-italy-vacation-pack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Justinian’s Conquests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Reunite the Roman Empire</a:t>
            </a:r>
          </a:p>
          <a:p>
            <a:r>
              <a:rPr lang="en-US" b="1" dirty="0" smtClean="0"/>
              <a:t>General Belisarius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beh</a:t>
            </a:r>
            <a:r>
              <a:rPr lang="en-US" sz="2000" dirty="0" smtClean="0"/>
              <a:t>-</a:t>
            </a:r>
            <a:r>
              <a:rPr lang="en-US" sz="2000" dirty="0" err="1" smtClean="0"/>
              <a:t>luh</a:t>
            </a:r>
            <a:r>
              <a:rPr lang="en-US" sz="2000" dirty="0" smtClean="0"/>
              <a:t>-SAR-</a:t>
            </a:r>
            <a:r>
              <a:rPr lang="en-US" sz="2000" dirty="0" err="1" smtClean="0"/>
              <a:t>ee</a:t>
            </a:r>
            <a:r>
              <a:rPr lang="en-US" sz="2000" dirty="0" smtClean="0"/>
              <a:t>-</a:t>
            </a:r>
            <a:r>
              <a:rPr lang="en-US" sz="2000" dirty="0" err="1" smtClean="0"/>
              <a:t>uhs</a:t>
            </a:r>
            <a:r>
              <a:rPr lang="en-US" sz="2000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Reorganized the Byzantine army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Cavalry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Armors 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Bows and lances</a:t>
            </a:r>
          </a:p>
          <a:p>
            <a:pPr lvl="2"/>
            <a:endParaRPr lang="en-US" b="1" dirty="0" smtClean="0">
              <a:solidFill>
                <a:srgbClr val="002060"/>
              </a:solidFill>
            </a:endParaRPr>
          </a:p>
          <a:p>
            <a:pPr lvl="2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/>
              <a:t>Conquered most of Italy, northern Africa, and Persia</a:t>
            </a:r>
          </a:p>
        </p:txBody>
      </p:sp>
      <p:pic>
        <p:nvPicPr>
          <p:cNvPr id="13313" name="Picture 1" descr="C:\Users\Piggy\Pictures\justini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885440" cy="3606800"/>
          </a:xfrm>
          <a:prstGeom prst="rect">
            <a:avLst/>
          </a:prstGeom>
          <a:noFill/>
        </p:spPr>
      </p:pic>
      <p:pic>
        <p:nvPicPr>
          <p:cNvPr id="13314" name="Picture 2" descr="C:\Users\Piggy\Pictures\byzantine soldi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24200"/>
            <a:ext cx="2162175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828800" y="46482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 descr="C:\Users\Piggy\AppData\Local\Microsoft\Windows\Temporary Internet Files\Low\Content.IE5\08D2II6S\SCAN00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Justinian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sz="3600" b="1" dirty="0" smtClean="0"/>
              <a:t>The empire’s laws were disorganized and hard to understand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3600" b="1" dirty="0" smtClean="0"/>
              <a:t>Group of legal scholars</a:t>
            </a:r>
          </a:p>
          <a:p>
            <a:pPr lvl="1"/>
            <a:r>
              <a:rPr lang="en-US" sz="2800" b="1" dirty="0" err="1" smtClean="0">
                <a:solidFill>
                  <a:srgbClr val="FF3300"/>
                </a:solidFill>
              </a:rPr>
              <a:t>Tribonian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sz="2000" dirty="0" smtClean="0">
                <a:solidFill>
                  <a:srgbClr val="FF3300"/>
                </a:solidFill>
              </a:rPr>
              <a:t>(</a:t>
            </a:r>
            <a:r>
              <a:rPr lang="en-US" sz="2000" dirty="0" err="1" smtClean="0">
                <a:solidFill>
                  <a:srgbClr val="FF3300"/>
                </a:solidFill>
              </a:rPr>
              <a:t>truh</a:t>
            </a:r>
            <a:r>
              <a:rPr lang="en-US" sz="2000" dirty="0" smtClean="0">
                <a:solidFill>
                  <a:srgbClr val="FF3300"/>
                </a:solidFill>
              </a:rPr>
              <a:t>-BOH-nee-</a:t>
            </a:r>
            <a:r>
              <a:rPr lang="en-US" sz="2000" dirty="0" err="1" smtClean="0">
                <a:solidFill>
                  <a:srgbClr val="FF3300"/>
                </a:solidFill>
              </a:rPr>
              <a:t>uhn</a:t>
            </a:r>
            <a:r>
              <a:rPr lang="en-US" sz="2000" dirty="0" smtClean="0">
                <a:solidFill>
                  <a:srgbClr val="FF3300"/>
                </a:solidFill>
              </a:rPr>
              <a:t>) </a:t>
            </a:r>
            <a:r>
              <a:rPr lang="en-US" sz="2800" b="1" dirty="0" smtClean="0">
                <a:solidFill>
                  <a:srgbClr val="FF3300"/>
                </a:solidFill>
              </a:rPr>
              <a:t>to reform the law code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Simplified code = Justinian Code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Great influence on the laws of most country in Europe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Empress Theodora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5029200"/>
          </a:xfrm>
        </p:spPr>
        <p:txBody>
          <a:bodyPr/>
          <a:lstStyle/>
          <a:p>
            <a:r>
              <a:rPr lang="en-US" b="1" dirty="0" smtClean="0"/>
              <a:t>Wife of Justinian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Former actress (lower class)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Intelligent and strong willed</a:t>
            </a:r>
          </a:p>
          <a:p>
            <a:pPr lvl="1"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3300"/>
              </a:solidFill>
            </a:endParaRPr>
          </a:p>
          <a:p>
            <a:pPr lvl="1"/>
            <a:endParaRPr lang="en-US" b="1" dirty="0" smtClean="0">
              <a:solidFill>
                <a:srgbClr val="FF3300"/>
              </a:solidFill>
            </a:endParaRPr>
          </a:p>
          <a:p>
            <a:r>
              <a:rPr lang="en-US" b="1" dirty="0" smtClean="0"/>
              <a:t>Justinian’s intellectual equal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Asked for her advice: laws and policies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Help choose government officials</a:t>
            </a:r>
          </a:p>
          <a:p>
            <a:pPr lvl="1"/>
            <a:endParaRPr lang="en-US" dirty="0"/>
          </a:p>
        </p:txBody>
      </p:sp>
      <p:pic>
        <p:nvPicPr>
          <p:cNvPr id="5" name="Picture 1" descr="C:\Users\Piggy\Pictures\theod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4202505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Empress Theodora </a:t>
            </a:r>
            <a:r>
              <a:rPr lang="en-US" sz="2800" dirty="0" smtClean="0">
                <a:solidFill>
                  <a:schemeClr val="tx1"/>
                </a:solidFill>
              </a:rPr>
              <a:t>(cont.)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229600" cy="5029200"/>
          </a:xfrm>
        </p:spPr>
        <p:txBody>
          <a:bodyPr/>
          <a:lstStyle/>
          <a:p>
            <a:r>
              <a:rPr lang="en-US" sz="3200" b="1" dirty="0" smtClean="0"/>
              <a:t>Women’s Rights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Property ownership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Divorce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Gave mothers some guardianship rights over their children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Forbid the killing of a wife who committed adultery</a:t>
            </a:r>
          </a:p>
          <a:p>
            <a:r>
              <a:rPr lang="en-US" sz="3200" b="1" dirty="0" smtClean="0"/>
              <a:t>Helped save Justinian’s throne </a:t>
            </a:r>
            <a:endParaRPr 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05200"/>
            <a:ext cx="8382000" cy="1828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Byzantine civilization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Trade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n-US" b="1" dirty="0" smtClean="0"/>
              <a:t>From 500s A.D. – 1100s A.D.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Center of trade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From Asia: spices, gems, metals, and cloth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Byzantine merchants: farm goods, furs, honey, and enslaved people from northern Europe</a:t>
            </a:r>
          </a:p>
          <a:p>
            <a:r>
              <a:rPr lang="en-US" b="1" dirty="0" smtClean="0"/>
              <a:t>Enormous trade = Wealthy empire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Silk weaving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Developed around 550 A.D.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Smuggle silkworm eggs out of China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Women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781800" cy="4953000"/>
          </a:xfrm>
        </p:spPr>
        <p:txBody>
          <a:bodyPr/>
          <a:lstStyle/>
          <a:p>
            <a:r>
              <a:rPr lang="en-US" b="1" dirty="0" smtClean="0"/>
              <a:t>Family = center of social life</a:t>
            </a:r>
          </a:p>
          <a:p>
            <a:r>
              <a:rPr lang="en-US" b="1" dirty="0" smtClean="0"/>
              <a:t>Expected to stay home and take care of their family</a:t>
            </a:r>
          </a:p>
          <a:p>
            <a:r>
              <a:rPr lang="en-US" b="1" dirty="0" smtClean="0"/>
              <a:t>Some became well educated 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Involved in politics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Royal women served as regent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Regent – a person who stands in for a </a:t>
            </a:r>
          </a:p>
          <a:p>
            <a:pPr lvl="2">
              <a:buNone/>
            </a:pPr>
            <a:r>
              <a:rPr lang="en-US" sz="2600" b="1" dirty="0" smtClean="0">
                <a:solidFill>
                  <a:srgbClr val="FF3300"/>
                </a:solidFill>
              </a:rPr>
              <a:t>ruler who is too young or ill to govern</a:t>
            </a:r>
            <a:endParaRPr lang="en-US" sz="2600" b="1" dirty="0">
              <a:solidFill>
                <a:srgbClr val="FF3300"/>
              </a:solidFill>
            </a:endParaRPr>
          </a:p>
        </p:txBody>
      </p:sp>
      <p:pic>
        <p:nvPicPr>
          <p:cNvPr id="9218" name="Picture 2" descr="http://t0.gstatic.com/images?q=tbn:ANd9GcRqiV5HCzSkYqKtoMmuO321WQYOZ3BQFQ4u3qnQNFuaLAAdQPw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26322"/>
            <a:ext cx="2750820" cy="3403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Education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5105400"/>
          </a:xfrm>
        </p:spPr>
        <p:txBody>
          <a:bodyPr/>
          <a:lstStyle/>
          <a:p>
            <a:r>
              <a:rPr lang="en-US" sz="3600" b="1" dirty="0" smtClean="0"/>
              <a:t>Highly respected</a:t>
            </a:r>
          </a:p>
          <a:p>
            <a:r>
              <a:rPr lang="en-US" sz="3600" b="1" dirty="0" smtClean="0"/>
              <a:t>Government support</a:t>
            </a:r>
          </a:p>
          <a:p>
            <a:r>
              <a:rPr lang="en-US" sz="3600" b="1" dirty="0" smtClean="0"/>
              <a:t>Authors wrote about religion</a:t>
            </a:r>
          </a:p>
          <a:p>
            <a:pPr lvl="1"/>
            <a:r>
              <a:rPr lang="en-US" sz="3200" b="1" dirty="0" smtClean="0">
                <a:solidFill>
                  <a:srgbClr val="FF3300"/>
                </a:solidFill>
              </a:rPr>
              <a:t>Obey God</a:t>
            </a:r>
          </a:p>
          <a:p>
            <a:pPr lvl="1"/>
            <a:r>
              <a:rPr lang="en-US" sz="3200" b="1" dirty="0" smtClean="0">
                <a:solidFill>
                  <a:srgbClr val="FF3300"/>
                </a:solidFill>
              </a:rPr>
              <a:t>Lives of saints</a:t>
            </a:r>
          </a:p>
          <a:p>
            <a:r>
              <a:rPr lang="en-US" sz="3600" b="1" dirty="0" smtClean="0"/>
              <a:t>Byzantine writers copied and passed on the writings </a:t>
            </a:r>
          </a:p>
        </p:txBody>
      </p:sp>
      <p:pic>
        <p:nvPicPr>
          <p:cNvPr id="8194" name="Picture 2" descr="http://t1.gstatic.com/images?q=tbn:ANd9GcQG5WuVkGCZTHNNbtbB2v5Dy0EkCT0E7v10bXTfOjlpLnlsAR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9650" y="1524000"/>
            <a:ext cx="289771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Education </a:t>
            </a:r>
            <a:r>
              <a:rPr lang="en-US" sz="2400" dirty="0" smtClean="0">
                <a:solidFill>
                  <a:schemeClr val="tx1"/>
                </a:solidFill>
              </a:rPr>
              <a:t>(cont.)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Religion, medicine, law, arithmetic, grammar, and other subjects</a:t>
            </a:r>
          </a:p>
          <a:p>
            <a:r>
              <a:rPr lang="en-US" b="1" dirty="0" smtClean="0">
                <a:solidFill>
                  <a:srgbClr val="FF3300"/>
                </a:solidFill>
              </a:rPr>
              <a:t>Hired tutors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Did not attend school</a:t>
            </a:r>
          </a:p>
          <a:p>
            <a:r>
              <a:rPr lang="en-US" b="1" dirty="0" smtClean="0">
                <a:solidFill>
                  <a:srgbClr val="FF3300"/>
                </a:solidFill>
              </a:rPr>
              <a:t>Taught at home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85800" y="1752600"/>
            <a:ext cx="3886200" cy="6400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Boys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Girls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Rome’s Influences on Today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153400" cy="4495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Culture</a:t>
            </a:r>
          </a:p>
          <a:p>
            <a:endParaRPr lang="en-US" sz="900" dirty="0" smtClean="0">
              <a:solidFill>
                <a:srgbClr val="002060"/>
              </a:solidFill>
            </a:endParaRPr>
          </a:p>
          <a:p>
            <a:pPr lvl="1"/>
            <a:r>
              <a:rPr lang="en-US" sz="2400" dirty="0" smtClean="0">
                <a:solidFill>
                  <a:srgbClr val="FF3300"/>
                </a:solidFill>
                <a:latin typeface="Bodoni MT Black" pitchFamily="18" charset="0"/>
              </a:rPr>
              <a:t>Alphabet</a:t>
            </a:r>
          </a:p>
          <a:p>
            <a:pPr lvl="1"/>
            <a:r>
              <a:rPr lang="en-US" sz="2400" dirty="0" smtClean="0">
                <a:solidFill>
                  <a:srgbClr val="FF3300"/>
                </a:solidFill>
                <a:latin typeface="Bodoni MT Black" pitchFamily="18" charset="0"/>
              </a:rPr>
              <a:t>English </a:t>
            </a:r>
            <a:r>
              <a:rPr lang="en-US" sz="2400" dirty="0" smtClean="0">
                <a:solidFill>
                  <a:srgbClr val="FF3300"/>
                </a:solidFill>
                <a:latin typeface="Bodoni MT Black" pitchFamily="18" charset="0"/>
              </a:rPr>
              <a:t>words</a:t>
            </a:r>
            <a:endParaRPr lang="en-US" sz="2400" dirty="0" smtClean="0">
              <a:solidFill>
                <a:srgbClr val="FF3300"/>
              </a:solidFill>
              <a:latin typeface="Bodoni MT Black" pitchFamily="18" charset="0"/>
            </a:endParaRPr>
          </a:p>
          <a:p>
            <a:pPr lvl="1"/>
            <a:r>
              <a:rPr lang="en-US" sz="2400" dirty="0" smtClean="0">
                <a:solidFill>
                  <a:srgbClr val="FF3300"/>
                </a:solidFill>
                <a:latin typeface="Bodoni MT Black" pitchFamily="18" charset="0"/>
              </a:rPr>
              <a:t>Roman writers: Virgil, Horace, and Livy</a:t>
            </a:r>
          </a:p>
          <a:p>
            <a:pPr lvl="1"/>
            <a:r>
              <a:rPr lang="en-US" sz="2400" dirty="0" smtClean="0">
                <a:solidFill>
                  <a:srgbClr val="FF3300"/>
                </a:solidFill>
                <a:latin typeface="Bodoni MT Black" pitchFamily="18" charset="0"/>
              </a:rPr>
              <a:t>Roman architecture</a:t>
            </a:r>
          </a:p>
          <a:p>
            <a:endParaRPr lang="en-US" dirty="0"/>
          </a:p>
        </p:txBody>
      </p:sp>
      <p:pic>
        <p:nvPicPr>
          <p:cNvPr id="2050" name="Picture 2" descr="C:\Users\Piggy\Pictures\alphab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486400"/>
            <a:ext cx="1600200" cy="1183289"/>
          </a:xfrm>
          <a:prstGeom prst="rect">
            <a:avLst/>
          </a:prstGeom>
          <a:noFill/>
        </p:spPr>
      </p:pic>
      <p:pic>
        <p:nvPicPr>
          <p:cNvPr id="5" name="Picture 2" descr="C:\Users\Piggy\Pictures\White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19239"/>
            <a:ext cx="3505200" cy="2393795"/>
          </a:xfrm>
          <a:prstGeom prst="rect">
            <a:avLst/>
          </a:prstGeom>
          <a:noFill/>
        </p:spPr>
      </p:pic>
      <p:pic>
        <p:nvPicPr>
          <p:cNvPr id="6" name="Picture 3" descr="C:\Users\Piggy\Pictures\capital 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343400"/>
            <a:ext cx="2991804" cy="2369710"/>
          </a:xfrm>
          <a:prstGeom prst="rect">
            <a:avLst/>
          </a:prstGeom>
          <a:noFill/>
        </p:spPr>
      </p:pic>
      <p:pic>
        <p:nvPicPr>
          <p:cNvPr id="2051" name="Picture 3" descr="C:\Users\Piggy\Pictures\virg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219200"/>
            <a:ext cx="1254637" cy="1555750"/>
          </a:xfrm>
          <a:prstGeom prst="rect">
            <a:avLst/>
          </a:prstGeom>
          <a:noFill/>
        </p:spPr>
      </p:pic>
      <p:pic>
        <p:nvPicPr>
          <p:cNvPr id="2052" name="Picture 4" descr="C:\Users\Piggy\Pictures\Liv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7085" y="3352800"/>
            <a:ext cx="1436915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Architecture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smtClean="0"/>
              <a:t>Buildings throughout the empire</a:t>
            </a:r>
          </a:p>
          <a:p>
            <a:r>
              <a:rPr lang="en-US" sz="2800" b="1" dirty="0" smtClean="0"/>
              <a:t>Constantinople: hundreds of churches and palaces</a:t>
            </a:r>
          </a:p>
          <a:p>
            <a:r>
              <a:rPr lang="en-US" sz="2800" b="1" dirty="0" err="1" smtClean="0"/>
              <a:t>Hagia</a:t>
            </a:r>
            <a:r>
              <a:rPr lang="en-US" sz="2800" b="1" dirty="0" smtClean="0"/>
              <a:t> Sophia = “Holy Wisdom”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Completed in 537 A.D.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1265" name="Picture 1" descr="C:\Users\Piggy\Pictures\hagia sop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746111" cy="2862263"/>
          </a:xfrm>
          <a:prstGeom prst="rect">
            <a:avLst/>
          </a:prstGeom>
          <a:noFill/>
        </p:spPr>
      </p:pic>
      <p:pic>
        <p:nvPicPr>
          <p:cNvPr id="11266" name="Picture 2" descr="C:\Users\Piggy\Pictures\nave, hagia sop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4103196" cy="295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153400" cy="4495800"/>
          </a:xfrm>
        </p:spPr>
        <p:txBody>
          <a:bodyPr/>
          <a:lstStyle/>
          <a:p>
            <a:r>
              <a:rPr lang="en-US" b="1" dirty="0" smtClean="0"/>
              <a:t>Mosaics – pictures made from many bits of colored glass or stone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Saints or Christian holy people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Bright and rich colored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Decorated 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ceilings, domes, and floors of churches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Expensive 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5122" name="Picture 2" descr="http://www.internetstones.com/image-files/ravenna-mosaic-justini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95600"/>
            <a:ext cx="2971800" cy="376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Mosaics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7890" name="Picture 2" descr="C:\Users\Piggy\Pictures\Mosaic l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2949615" cy="2795588"/>
          </a:xfrm>
          <a:prstGeom prst="rect">
            <a:avLst/>
          </a:prstGeom>
          <a:noFill/>
        </p:spPr>
      </p:pic>
      <p:pic>
        <p:nvPicPr>
          <p:cNvPr id="37891" name="Picture 3" descr="C:\Users\Piggy\Pictures\roman-soldier-head-mosaic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267200" cy="3200400"/>
          </a:xfrm>
          <a:prstGeom prst="rect">
            <a:avLst/>
          </a:prstGeom>
          <a:noFill/>
        </p:spPr>
      </p:pic>
      <p:pic>
        <p:nvPicPr>
          <p:cNvPr id="37893" name="Picture 5" descr="http://t1.gstatic.com/images?q=tbn:ANd9GcTB9cy2ql6GX-mmSu5RWv4dQkTLYovHpm8n_D3LDhCfX5XmairiVfnbk8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1752599" cy="1752600"/>
          </a:xfrm>
          <a:prstGeom prst="rect">
            <a:avLst/>
          </a:prstGeom>
          <a:noFill/>
        </p:spPr>
      </p:pic>
      <p:pic>
        <p:nvPicPr>
          <p:cNvPr id="37895" name="Picture 7" descr="http://t1.gstatic.com/images?q=tbn:ANd9GcQKeaYhMlOLPybQZT_BSmacMx5hkDp6LcmaSjz2iXIYqP9HjHG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953000"/>
            <a:ext cx="1733550" cy="1733551"/>
          </a:xfrm>
          <a:prstGeom prst="rect">
            <a:avLst/>
          </a:prstGeom>
          <a:noFill/>
        </p:spPr>
      </p:pic>
      <p:sp>
        <p:nvSpPr>
          <p:cNvPr id="37897" name="AutoShape 9" descr="data:image/jpg;base64,/9j/4AAQSkZJRgABAQAAAQABAAD/2wCEAAkGBhQSERUUExQWEhUWGCAaGBcYGCAeHhsgHiAaHCAZHCIaGyYfHh4jHBsiIDIhJCcrLCwsHB4xNTAqNSYrLCkBCQoKDgwOGg8PGi0gHB8qKSktKSotKSwqLCwsLCwpLCwsKSkpKSkwLSwpKSwpLCkpLCkpLCwpKSksLCwpKSwsKf/AABEIAKAAngMBIgACEQEDEQH/xAAbAAADAQEBAQEAAAAAAAAAAAAEBQYDAgEAB//EADkQAAICAAUDAwMCBQIGAgMAAAECAxEABBIhMQUTQSJRYQYycSOBFEJSYpGhsRUWM4LB0UNywuHw/8QAGQEAAwEBAQAAAAAAAAAAAAAAAAIDAQQF/8QAKxEAAgIBAwEGBgMAAAAAAAAAAAECEQMSITEEQVFhcYHhExQiMqGxkcHw/9oADAMBAAIRAxEAPwD9c6h1OOFQZHCAmgSfOAovqfLsGZZVYJ9xF0v52wu+uekSZmKNIq1BtW/jZv8A3icKvl0lijy0jo4/UYOeSgvhT7kbe+Elk0s6YYdcfpf1dt8ehbP9RwBBIZAEJoNvR/G2NJOuRK6oXAdvtXyfxj8+zWcZ0iyjZaQC7RTIb2Grc6K2BuvnBGf6q9x5h4GUx7Jc1G+ft02bH+2J/GRT5PJaW25bDrsJdkDgsv3KOR+RjNfqTL6GfuDSuxbwPziK6V1aSWWWaHLsWfZmMtKQeKtBuB845yU7NBJEmXftux1frckc6W0+fgHG/G8DH0eROti2b6mgChy4CtsrHg/ANc46k6/CriMtTnhSDZ/GImcFsugljEaRkabnphzWoiM1X91Y6k6m0kqTCHUUWg4mGge9sYwu9++G+L4C/LT8C0T6ihLMoe2QWwANr+RVjHg+pYCmvuDRdavF+14iMt1OJHlkLIskuzgSlx+2mKgb22wbl8pllyxy7yPGjevSxGo76jXpur9xh1KyElW1lXL9SQLp1OF1fbe2r8e+O/8AmCHXo1jX/Te/vxeI7q0sGjLgs7LCQY3B9NivuKo1bUN62rAv/GR/EDMoBJJp0BRmFG1caXjU/wCuByGhDVxyXS/UkB1VIDp+7cen877Y+b6my4XV3V08arFX7XdYhchI4EwETr3ydQklRTZsekmMDzxZxi1mFcp2pCqklakjN14J01d+4F4XWV+WndH6F/zDBYHcUE8CxvfFb7/tj0dfhsr3FscixYr33x+fr1Np8xH+jKsuXFhNUY28tRX2HjbA7fU6wZiWZ4ZhI4IYEpQoLx6f7ff3wvxUUXQ5m9KW/ofpI69DRPcWhydS0L+dVY8PX4KB7qAHg6lo/j1b4/OxmO1l3hEUrxyqZC4aM0Ni1FRtYIPuL2x8M934YESDMMsZ9DAIQSgHN7bAcecb8RC/J5auvyj9GfrkINGRQeaJAP8AvgyCYOAV3B4Pv+MflPWMi2emYrHIk8aomglQKNncj4PJrkDH6F9KZVo8nCjbMq0R5B9sbCWryEy4ljSTvV3GX1Plw6xgzfw4DXqBq9jt7YSZKYa54zJprSQ1Db0KLtiBv7Xhz9WdjRH/ABCll1GgPBo874TR5WLuSO0aUGAV2O+yrzqYA8884XJ2MMKTcr7jttck8bHgiRbUhgNSqQwIJHIPnbjGXVuniYxM9lSxZwBs1gcb2K4/Fnxv22REVEKiK5WyjNRJ3FC97O13gbMEqQwokKCQ4IBHnh7BJCqD7nEvBnSrTTj2BitEAF7kcShaVKPA2sk6d96sCvnAmezsahCdHst679hoWxf+APnA/VS7tq7JlcUANNhP/s3DuPYceb4KiKNhOjyRyiQKzHXdMyq7KFsbD0/ix44w8bObLkUdlux5m+qB5DHHCryqtlXY6FrxX267IvbYnnbE3mc8kjr/ABEL6vJV2OkggEBXJB2HC1jnpkjRSoWZZO4p1BSSSrcqdIO432PmsN+rdMmDPPCwU7624a1FPpv4UsffVilHM5yltewC8fYDS+j9OMJCwWgdV0TvyFHH8pwT9Gz08jP6mdkFtuSGJBvz7b4x6ZmXGVDmPvJDL9rfK8igdw2//eMMMtnVmTu9shSVAdgi36lsLoZSQPlb+RgoWtyOyXVjFKxABRmYFbGl1J4reyRx7e/OHOZ6aoU9wkQRtcVD1uHGsKC2xOnYnxWG3U5e1phiywbuClbSAu/kbFrF36nofvWBM7HMMxFl0ZhIiKq8ED0WzHxzfJ/lwMYy6P1V2ft5fLoU8hnc0L2JLMVo+CFG9bYb/wDMcbxEjYXT6wW0E/g6gvI1rsPI84xjy7ZWCQkBXNMd/TZoIbAJAvU4B8jCjocP6oIdGWXUjLwxGnZiCNxe982DgoaMtJRwtGUUsYw1HQ2slAvkB31BgRQP4+3bGeajjnj7TyRynco6N9hql1Gtxe1g/thF0+OUoBHly6afXd6ZDtTeogWARRXfD/p+baJFj7bIhYLT2uixxINVNqOwYek+aOJyTO7FlT3X3f7tCsplezCi7sRCdilMdAI49yW/JpeAcD5CUqkEbusZEaarr7qpl3ZSdgtnf/XGBcAaj6Sq1qsWvutkg7V59rI2Ck0dKQFWlhiJ5Ni24ul1tpI+AB+BjLLbU9W97+NgXScs75jMdmYpqZakK1R9VqNvUNIA5HjnFx0NCuXjDHUwFFgbs+94h8plIhLmElUQxWh9F8UxB33ux/p7c2/0+qjLRdskppGknkjwTimHg5usd5PRfoG+osw6KpSLvGyK9hR3GJCbp3ezcmoKqJuwNgUVGw0m7/fxxiu+oYZ2VRl3EbWbLcVR/wBcJMvIO9LGVo6hqc8EkKAB/cRZ+MLljbQvTScdVdx2XiiKqwVF0hlBPj1g1e96Vsnn7Rhaue7CO7USAAi6aAJ+zWPL0NW52AoVeNPqN0HbkJDdsaYxRNsfBrekAUkVZvCBxcUwD91lZZCw8inVmAJ5BO/t+2MS3Fy5dKSXL5Cc90l5IlnEndJTVoc8berTWxr4x90zLywxnMNIvbFHtMLDAnTwdkJ3AP5wR0fp8qRankEcZAYLtdVXcs/9Pb9zv6cFdRy9wkyKxK0Aq7IW4BojhQKo/aAPcnFDjF2W6U2TlSdQzRFbLUPSrAc+xHg+cMmzitFJLH+sYyAxkaywoBnShak6hvp4XHv/ABqJsqsTMC/bqirBSwoaedjtt7+/tOZkvCBFDqMzOGYLyuxCRj3NMb5+4D5xoIqvp3qUKZUIzi1RmYea4v5xP9HzJiJlZ5OwCQgute5oKvBAB1EAVsMdjOiI/qCOWbyscaCvhnojV+Aa98ayzLQfMLGlr6AUd3qtgfWFG2+kV4JAsYDQ36ezHYlInkLkltEjElCp3sMXq2A4UWKwL1PrmrODtIJCY9C3e5Jq2GxoC/V/cP6ccjNdqIuiBodrC6lI+SsmtKs8jbxfGAM3LLJGdExMRFsqoI3FDbuKlDTt9wseeMDNsevnky7TJq9QAIiBAjYuDUaChVNvubonYYUwdNfKRieQBHNpGCQbLWNTb1QT3Pk436NIutc0xUIFAl2+1lFWAv8AWAPUaHI5IvX6m61BmWiTWxjDWdIBIJqvu8AeMBoF13pEndUq7y920W23DAD0gcURTccfG+GcMy5NVVn7us1JH/IFoBmHzq8ih+cGGIIQthQnpBfm+Fq9IIIpbsFgqqDscT/WslKso7n6okbQrLseRS6asUPAwcAtuByAFndpHBj0sA5AtTts7Xben7T5G+5xpmOnRTRi9FSau0xugVJ224UqAd9hRGEmYmTvz6jaUqNHROsIFB0+NSMpIPnjFHFIiwqpZQIlOmt9S2oElVuCjc+5OIuJ6WPKpJNfctvQSfS7BO7qjM+l0GjncCTgNzXhSPfbH6J0cjsR0ugaRS+3xiQ6VmJjJN2Y1WUMlqeL0sCbvcEUR5HH5sOlauync2fSNX58/wCuKYdo0J10nLM2+5foB+pMsjqgklMQBJsedv8AbCrLFu7IWIEYfZiL3KqBz7cf9+G31HNCqqZxa6tvg8XhUM+AzWa0PdHitKAA/hmv/twT5OfE2rJ/6hWKKSigldbKq26qWJZmYcM5J42FBcDJ1lljV7RmYkFO2umjQ5Avf2B8nDKLrIWWZGRm1SHcKpPNaTq+5aGwwVk8nEuqVI703tXpDNpoaTf42J+44DnbtmOU6R/GRqwldANih9QFeB6gRtVXZ35xxNLLHPIhksmNjQqlpSw2307jj5ODs/1CaNgYsu77i2qr4NMoUAUNrwpz+cai0hVpnBjCruUU0Dq07FtwB5onGiM9mykpjZ43XUQCDFGoOk7szNQIK14wJ0vpsojUJQkkHqc//GGrSoJ31v8Aca3oAbc4K7Urh1zEgAbRqVFWlKmtOosFBI5VQxrc8YE6xnmeaMQt9jfctkazQFe4C0t+wxjko7MvDDPIm0uNwuNoo4StKwikJMjjSFbc1RGqQ2BQAAsbihZFhzi5hOwiSZgame5JNP5PpBI1FvJ3Jxhmc0Jcw0RHcCNoXiy4+9zZC6jdi+KQYoenRLHCrMullCqSFpiFdTx59x+DWGJk9D1dHVFYtCI1ICudcZRqtH9IIv8Aq3qgd/BmfgeWUPCVikijA0kbaRtfc3VlO4o1YAvHnU4UEiRpGrUaAVSzMwI1MdLDZa03dG2wtyXUZDlZUU0YyFPBJjexo5NKHo/hj/TjHshlF2bpkZEzEZhRou4dEiKL0EG2FHZlKnUt2Kv2w3fIvBNGAUW5CPRAFOhbYksBVkA2BXOFuRnjly8aM+l6G3cCsCpfSV1Ar9rEUTsD8DGnUDmBJ3BIZghtkIKV/IdSbgWu2oWB+TjIyTWxTLililplyadJ6bNnFe5tMb+oqDqo3qHpJ9J9xdb+fGeezLZQtGJDO4INubWPYnZWJ9VG7ugKHk1vluoy6CuWox19qf8AUi4ZrH3NxswvbwMFdKy3bjBeIg2NWsBu4rctsNSKvH7mzhiQnzvUAGQaI5lKBqeNVPkEJoAIPp8b2Tih+nhG6h0NpXa03wWIIjJFWA52PsaqsB5zOw5UkFCzJWwCuw1WQLbZQbJBFkVycedF6mDJNJQiDGNAFFAEmgdhuw9z7YUpCTXAX07KuzyK0giIKaZeCQAxB5G9Grvxiv6b/wBGPfV6Rv7/ADiJgzsEhlOZ1BbRZAL2de4DxvV7ivFYtOlaexHpJK6RRPNVtgxcFuqtZPRfoF+pc40aKUh75N+n9ucSXVtI1gsEMso3IsAIgN1yLJA/IvFh1xJzo7B0mzq+RR/84mev5fQe4aJVfQD5Ym9R96FbfONlu7Ia6T8QWDLySrrVCZNFE1QbwHU8WAeDzze+NOhDMxhk7BamB9Xpo0Rqve+OMBdKlMs0fdttR31G7P8ALsP7vFUNsOo5Wy+twwEepRpYk7nSxr23NX8jAiACIJCzI60rWyDwrVrsMRvbEgn9vGFOczggRCq6ZXX0g/yrdEj3LE7ews4oZuqd59Wn0CkUlRZdyUqz8NqofbthS+SSSVpXZHamaKJzS6QxVbPJ2AAXzp3+RhW5jIqtAEkQagodpiT6Xk9RFAet9ND9hdY46NENapCkspI1Eu6oCBXgIxF+xOPMwHkzCRAB2T1ElgLc0XPHN2K9gBxWGHSZjFcbgRswB+37WoC/TypIHrG2wsDBSb3KxlKKqLpCrpfW5I5NAjjQSyMbcaKs7evnY34rbjFQMyPSppgzgxuu49Pq0al22PB22J2GBeq9I/iJYu4Ao9YbSeQ+6svkjUd/bCvoMiQkxuWilQ+pSfTIEbXYvcMAKBr2/GNFHGSdYgpd1jZgNcpr2AEa6jub3PiybvjCPN9UjlneJYRKHXtgRMFLVT3fbGo2vttj7qk5mMkcUaN2lOuaTkBTuRvpTfcVud8Nfp3pKQrG+gtMB6qG41USDZ9OwqyR9zfGCrGT0u1ySuWyeWaRQrNE1i45KINE7BwNjXlkrFDmMrM7o2XVkkjJXS0gIK0pXUdtQolR7gC8ddU6HI0khiCxq4rSzaQwClWYgEE8/A23wu+n2knRodpdFKQGADRk8awBWhvUrEH7m8EUqVBOTk7k7Z6mTWSZJh9rsS4BrQUUs6gijuq7H+7BXS8xmZtUixrKG9ABsBF39IrerAu+L9sedJgEJkAYNEQXUi/5Gp9qIBCORQ248Y2y3X5MqjROAx5jeqUivS5I+7/yfTjRUCtlMy+YLvHpfgq4Ijqjsu4BAHFXuAecZZ+MJpgsxgMWaSQGmbjbaqAsC/njDcZByZHzBD6k2JOwWmJIHKnUFG9+cTmSz71oZTNGBbITtQq2UkWpFbHyfGA0qemShS84hM3dMb6diSxVwx9hRvxW22K3pTXBGa02o29tuMTnTctKkarlipa/SxArR62BO3IDVXuCfOKXpisIYw27aRq/Nb4aKotknrlfkB/UmVDqgMvZ5o++324R/UU5/SZVDiI+oVtR2s2dgNFf4w3+q54FVP4hSy+qq968/wDjCHPyNqLKoai6sp8gaG0nb2YnCye5GS2fodf8RSZ1VIyGLCq0bfI9N7bHGmbzQCsV9bKFOmTcertkenbgA/4GA8lEoYSodAQkVKNiTtpBTfj+2/c4J6XHA7ySPJrbe108Xsa8kVtjSaFoPelhms+iRNSMb0jUoteKU2L2sfPOMmySuBMZFCwKQ+xJ1Ib07UPXtX74a9Qmh7yLELZgQ5BFBdJ/cc2PxhP3GMiyIUVJt5NZ/T1EDUj+K1bg87isYwDMhmETMyRmKOy7P3iwFA+oN6gd6JrB0c6SMdT+kCyDRUHcirANnmkF/nCbO5SFnUWrEJalm2dCKALHbUh9IJ2IoE2Bj3pnWTA0kc40WC41Xq1UBp32IIXG+BtobZqYRLuAqOQADvXpvUwYtVDgAXZwAOtGWYiMFo1X0tw5NqAKcEAGyAK83vhUjz5tUsCRY/SzagASzWSSTydt6OwOKTKRIsRURrGtFTps76WIDO1FitWSABemsBqFn091GOQvGsZjckyaCb1USTdAEsAdg14bGdlDNAt36mC6tfqs6tm9V0eFJHkYSdSysxcTrIimPUA8lI6g2ulmbZtN8jfHv0x1RCoikFtrJDNuAOdF+NRLivkYBhtlOtxmgsgVpPt1tQY+2vbVXBDURfBBwpglfMvPapExURbMRuXX7m88X/7wt7hzEkxhg1K5uyfSu1FySNIBon/+GG2Tiy6QhWkQBWNF0JV5QBvQ9RCrWlfJa/GAxnnT8kyIyMCHpyBe/qVY/YbM5/wuPjnxB+kAJtDesv8Aau4vtgcDcb3vzWPOmSMAXYlpZwxB5NKGK2ardxtX9Iwy6L1fLLCusKhIJKAXe9HzufSpr5xhgXNMGDIrlinkm7Y29fN6SP8AGFi/Ucki6e39wpeSPVR3VmIFcE14OOMvnoBIdEnaVlAp4SQNiAb7orT71+ccgiJtEasZWH3vQBG5JSiRvuLsnbYYLBvYerl1eCOMzCHtkL3AfKruAdqGrUMUHRl/Qi31egb++3OI/I9hYFTM+qMBGJvYlzMwH+CPnFl0ojsR6bA0igeara8NErJU6Bev5l0ClIxNzY/Yb4kc7CX76i7EoIq9wQqngcDUp/bFX9QQTPoEMgjajdnxQwljjAeVrJ0y2QOQCoU1Xup1flcSyfcUxq4yXev0xPmZwGddgqLoQNvVGtdDfVY1WPN4L6JlkjjLyBdatZN6iU3t13O/uaGPs91FcrLJaMdTakcMNgbJAJViLJIJq8YyfUOmmKgxyK4I33tiDRIJNAc3/MaAwyZyVTOM3HGgYCVUle9RZTaqdwqgA8jk+OMJgXg1LJTwy1bK2x9ipApWHz+KxVZfJtmlDTAqi1oGom7Bu2PJG3qPnxhZncjEs65YElJbJPgMTalBwNOxu97OADzKFzCwidXWioYqDaH/AON73jIJJs7NfjCw5ieEBDKQARQsMCDW4vUPiuONtxg7JdEjTLmZXkhYqH7jX6RvwFILKSQAb9/bH0RjzQyzSPoBJ1eLNIHXjZtShgTyG91rGSi5cM6ME4QvUr2Nsr1aCCadCjK4ZmeVRdixpUV6lWiLqh840y07zm60qo0IprYvSi621AMXathqVfGFOcyTswKJUyjTpdQTKi0EdL2PpUBlUj998b9J68A8eXkXsimVy9hix9RJsWNRs2BzXsMOSseZ/qUKMe4FGpVIRr0ljxfpO92vj7djscTeX6rS5iSJBlzpRQqkkWSTvqsk0G2K1vjXNdVbNSaokNqz26sQrK1nW1EBdJGqias+PO0OSBQpwoUyLNQVHmN0d99IGwqzztjGrQydNNgGUfNTlS0q0G9GtjuQTdAD1CyAaB8+eGXVgGYGa2Kb9tRpMjHfUVBtF4FfcQvjGayRxRRRiRl1kjWFbUVYksygGwrOFUDY0pbyRgnqv07EJUIDqrPRVSNB0p6l51a2rybF4WMWluV6nLHJkcoqhb3iamkkWMn1RgIWehWgquyhbA+40b484bdPTLtqkiUyKVCunbFByfS9M21ewvGn0vmoZVJkaNpCbFfyqdJCbjYKdgOAKwDn85Lk5FiVgY0FxmS6rTdGjexGx42GHOcI6n07TLrgj7gVVsDcA0bIUDx7MBvgfJASI6KNRQ6lJWiNRKsig7qCSG/b5x831BJF2mbS7OC/q22/tIbbm9iNrvDjo8rzNJKVCsVCRrqqwCG1k3uQRd+dJxhqVuj7I5l1klaOITDWoRCf5VEiagfAtT+cVvSZCYYyRpOkWPY1xiaWCQgRZWRY2QIAG4AqT0nkkmwcUnSUYQxhzqcKNRu7IG5/zgxqjozSuQp+sMtC6oJpTEPVpINEmqq//wAcJ+mzr/EZgCtYlG90Ch9Nf5JF1tqGHX1XmYk0GWIy7NVfy7bn/wDeEfTWBzOYQKS2rUDW49Okix7VYv7sSycopgW0/L+zLq0LAborKCRoY78lUcVRUsBp5/lF4AjaFQ5eE6Yv5GkZrZqGn+nc8nfzh71NHZodEdlwe6SaAUndTfBBYn3tcI8zl2WOWidNo4bfgaka/wC5WIBHNnDRfYc+WDVSDGy8jRpJHM9HbtqaF1QQeBfAB+4nmzjGXp6wO8wLuiKSsYWit2oomwoG1+RYsCt+um5PtxfxEhdfTexIGngKQOXajS/y38Y0eY/w5kiK7LbDYgXswI9/IPlb+MMQFsMRkUBIJNLegMsrXpHO5JUgH3FHC8Rdg9treCT1B1oMCPTqAv7hZ1LwQcWGT6okUCxm+6V3RACSSLIPi9/2woHTzUokIhCSAjSQDZVgyitvUpXDB5AQmEWVCFBPEXLaxZBFCxz+nIDv44xrnhKYYxly83OpiBIDXA0kEqRdfPOO+hxOW/Rh0KTTSF2LEV/awU8bAAi6wPPOZAWSNDIv3xOi6629SlApYAtRuyMAyNeo9TTRH3LWSgOxYK6tQBdgo03VnRueNqxj1HManWTMjtUqr2xvJKRvZXlVvz7YNyGZqYRKimU/9Ro1CBeAdwe4wUcm/wDbGHUcgi7TQMpJOqSN9SjhQ7BrJHqHnAHJh/CmdkaUktI36aLsSBsLO4RFqvJ532JxyZhE8ZaBwwOpQJWJLAkNYawWtTttYGxGGKZN1zAliVZoo0QhjaggKPsscjS5K3/Ng7qnVe+kb5Z2RtQU1yNYoWADsTQ3Hx5wBQA300nbliTZmZfUw3oEkBQDbbWo39R9gBY+cEWV0RFjNbXKkjAhRvuAPtffYKbA5OGPVOspBJGrEuwP6jDcgNQDf/YtTFPAAX2pT9SdGQBJY1BV3KDQ21svpIA4tv5Txt74AO8wxEjoiQgxki9yWG1aQ5Ia9W23+2H3TI5NN9zuMvcDtd2/6Z/dRuljjf3wtzHT2E5ZQO4I6j2vTpStbHxZXSvzv4w16NEVhhjodxGkD3uPSaZmPkWFF+fOEb3OzFiqOt89nl3giPA7TGWQQhXQF12GtVcH1exNj/txadFUCCMKbXSKPuNq5xEp1KE91pITNGJFjCgDfSjjVQNDgnf3xa9GcGCMqKGkUPYeBh8fBnUL6/RAf1DNOunsIHamsH8cj5xIJkGbNSyIQGjm+0kre1hr8WbH+cVX1XlpHVRHMIDR3vkbGqxN5Z5kzUwjUFS51kgjYAUA4O3nmsQzVaK9I5LXXd2+Y5GYZbaRVQggkBtjZv32+2ze1DY3eFsTUWZx3C16kJsNYINWBoYCx8/adzePUdnNSqkdMukqzMQWNCzYFn4AO1+1e/wmy9yq1kaTdWARe2kb39v7fGFvYfZcijPZJG0umYYx/wAuu2QDb0Ajhh7FQcfdL7MbgjU8mljwyp6VYmvLccHbDDO5KQkdiG1baQFQFIHFU1V+N7rAbZJxJHIqN+nY7TA3p3DAHiW/Fb/B5xRSs48uDT9UeALKs8c0cnomawW9e5sMpu9/N/vXjD/MSxIGaVgwAtY5F1E6RVL/AC86hwfTpu8Iul5AZfNgyNpQKzqxocDZj/dvuObB/fHMdRSWcgKzRmtKqCGagFBB2O4G4+TzipzppDf6X62iQTF9grD7eSW1bfkEVt4v2xzkAhP8QiyKUv0HZPV6dmCHw187++2A0zCwRtoUSSROrOp9Qo6lVT8rdsRwzYKyPWjmWdSiIiRsSfuJPHLk1WrYbeMBqZ8GjybBhHIKJLO10f6QCyiwD+91gzqX1AqZpP6DFuwFkBt1YEjeh4+Wwvz31G8Erp2430uwJYEFq1EXpIB2H+2NHaKQqpjDvHGFkiWhsaa0FWdBYqQONsFm3QwTOgiR4T3S24ZgVRWApioHNJXjw3vid+n4UjlQCRHDjQY+RprkmgCNjt4wZ0brKxse82m2HP2qUJ8DetBI4+N6vAuT6e6tJMEKrbCEN6RbWpdiSAFUEke5IrGXYK5cCuZcvIdX6sB8grrjscgEsDfsDxdYoelwx5dwE1PO49GsUEB2LlRwfABsn4x50/o79qNYmRjysrN6FY3ZRSbZ9q1N53074ZZTpphQpKqs1FmP6bah93r1IeOdbAYVvuO3Fhilqlz3Avb3MifcyNbG7cFbGo1+4AFCtrAOCM7l3mFJMgEotvTsftJKjdjR9hVnc3j4ZVmC6SWLozAFNO/pYAb0BxyL87EbbZTMNJpMfbAIDAGI3TDkMhF8Hmt1N4nV7HVbVNPdA3RUlgEqZcJO6soYfaL0NfkmwSP84tek32Uvmt/z5/1xGZLLzSGUNN2ZBJuxGnbtsAKDVwb5J4xZdFP6KWdRrc+/zi2Kq2OPqm3kbYo+sY8uwjGYZlBD6dPvW/7+2JvJusebzTOWQaiQADv7sANyRRrxim+sPpt80IwjKugm9V+RtwDgH/lvMjLPF3R3C1rJ3HsDb2/B2G2FlC35BjyLHFvnUqaFU/VYgIgiyNUoYlhZNEi2vcbHUPG2OesdSQx/osSY3VwKI1abLEe4Joj98Os/9N5h1g0uFMddz9V/XX8tgWQbPPucEnos/wDFiXX+mFox9x+a+7iid+MLodDrqYJp6Xt4+xOZH6iR1Xul45RYY+rQ1kEE+NVcE+1Y3PU45DpbttovmwPyh2F/BUEH3w2yvRMwvf1MDrB7dSOdHPki8Zv9O5r+FEQlqYMf1O6/z5q/j2xqizJZ8bk2ov8An2A4+pxSpqDIY6FrKoYg7C+dQsbD0nC7qTxr/wBGdYQdjoj/ANC6+qh+MUWc6NmWfLsraVjA7g7r+v7b4H+p98a5fpGYGaaRj+kVoJ3DsdvV4G9HYe+NpkXLG+Y/n2IjL5d10NGYW9JVrlAEl3dhqNm+d6oYN6Z0mVZBJl/IoxuVI0m/TqUkN8E142xSxdCzIhnVn9b/APTbusdGxr52OOcz0TNNl40D6ZQ3rkEhOoUSav8AI5w6RGSj2E0OlmFmdtEkx8O6hFYm9RLH1EbbVyPmsK1yy7F5Y1l1MxkRmdz8AKKBsE3q8jH6HmOkTmeN1JEaj1p3Dvz4424rzWMMv0TMCWZmOqNge2olPo/9f+MZpfYUhoXKb9aJvI9YNi3b0jZswea8hFUm/ln5wbmutRF9Lfqlt+44LoALICjSFvf+UNvzgyP6bzYyjRmT9csCJO6+wsbe4FWP9cd5zoOadcuqnSYwBJ+q3rqvizvfO++DTLvLrLiXEX/PsKcv9TpZQsQijnt0G/Cqu49ya39sJus9e1oI4EKISSbBJe1KbgcGr/G2Lr/gs/8AFdy/0StdvuNsf6htWMsn0DMKs4d7Lk9s91/SN6HHg187YRwk1Vl8fVY4S1aPz7E9lvqSKIRoFaQLEBqo/cA1UD6iDZs/jYYy6b9URdiNZEkV0FWBe4FljYoi2OwxRT/Tma/hVjSTTMHJMndfcfO25qvjbBGZ6RO0sTKSsaKA6h29dfgVjNEu8x9Via3hfr7E5KctIsrTyOkJkuNqYb9qiNwdvbF10WhAlcVtftZ5xFfUP0ZmsxK7h6jJtULM2nYAnfjfc4uelwFIlUjcXz+cUx2tiGZRdTT9D//Z"/>
          <p:cNvSpPr>
            <a:spLocks noChangeAspect="1" noChangeArrowheads="1"/>
          </p:cNvSpPr>
          <p:nvPr/>
        </p:nvSpPr>
        <p:spPr bwMode="auto">
          <a:xfrm>
            <a:off x="63500" y="-674688"/>
            <a:ext cx="1381125" cy="1390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AutoShape 11" descr="data:image/jpg;base64,/9j/4AAQSkZJRgABAQAAAQABAAD/2wCEAAkGBhQSERUUExQWEhUWGCAaGBcYGCAeHhsgHiAaHCAZHCIaGyYfHh4jHBsiIDIhJCcrLCwsHB4xNTAqNSYrLCkBCQoKDgwOGg8PGi0gHB8qKSktKSotKSwqLCwsLCwpLCwsKSkpKSkwLSwpKSwpLCkpLCkpLCwpKSksLCwpKSwsKf/AABEIAKAAngMBIgACEQEDEQH/xAAbAAADAQEBAQEAAAAAAAAAAAAEBQYDAgEAB//EADkQAAICAAUDAwMCBQIGAgMAAAECAxEABBIhMQUTQSJRYQYycSOBFEJSYpGhsRUWM4LB0UNywuHw/8QAGQEAAwEBAQAAAAAAAAAAAAAAAAIDAQQF/8QAKxEAAgIBAwEGBgMAAAAAAAAAAAECEQMSITEEQVFhcYHhExQiMqGxkcHw/9oADAMBAAIRAxEAPwD9c6h1OOFQZHCAmgSfOAovqfLsGZZVYJ9xF0v52wu+uekSZmKNIq1BtW/jZv8A3icKvl0lijy0jo4/UYOeSgvhT7kbe+Elk0s6YYdcfpf1dt8ehbP9RwBBIZAEJoNvR/G2NJOuRK6oXAdvtXyfxj8+zWcZ0iyjZaQC7RTIb2Grc6K2BuvnBGf6q9x5h4GUx7Jc1G+ft02bH+2J/GRT5PJaW25bDrsJdkDgsv3KOR+RjNfqTL6GfuDSuxbwPziK6V1aSWWWaHLsWfZmMtKQeKtBuB845yU7NBJEmXftux1frckc6W0+fgHG/G8DH0eROti2b6mgChy4CtsrHg/ANc46k6/CriMtTnhSDZ/GImcFsugljEaRkabnphzWoiM1X91Y6k6m0kqTCHUUWg4mGge9sYwu9++G+L4C/LT8C0T6ihLMoe2QWwANr+RVjHg+pYCmvuDRdavF+14iMt1OJHlkLIskuzgSlx+2mKgb22wbl8pllyxy7yPGjevSxGo76jXpur9xh1KyElW1lXL9SQLp1OF1fbe2r8e+O/8AmCHXo1jX/Te/vxeI7q0sGjLgs7LCQY3B9NivuKo1bUN62rAv/GR/EDMoBJJp0BRmFG1caXjU/wCuByGhDVxyXS/UkB1VIDp+7cen877Y+b6my4XV3V08arFX7XdYhchI4EwETr3ydQklRTZsekmMDzxZxi1mFcp2pCqklakjN14J01d+4F4XWV+WndH6F/zDBYHcUE8CxvfFb7/tj0dfhsr3FscixYr33x+fr1Np8xH+jKsuXFhNUY28tRX2HjbA7fU6wZiWZ4ZhI4IYEpQoLx6f7ff3wvxUUXQ5m9KW/ofpI69DRPcWhydS0L+dVY8PX4KB7qAHg6lo/j1b4/OxmO1l3hEUrxyqZC4aM0Ni1FRtYIPuL2x8M934YESDMMsZ9DAIQSgHN7bAcecb8RC/J5auvyj9GfrkINGRQeaJAP8AvgyCYOAV3B4Pv+MflPWMi2emYrHIk8aomglQKNncj4PJrkDH6F9KZVo8nCjbMq0R5B9sbCWryEy4ljSTvV3GX1Plw6xgzfw4DXqBq9jt7YSZKYa54zJprSQ1Db0KLtiBv7Xhz9WdjRH/ABCll1GgPBo874TR5WLuSO0aUGAV2O+yrzqYA8884XJ2MMKTcr7jttck8bHgiRbUhgNSqQwIJHIPnbjGXVuniYxM9lSxZwBs1gcb2K4/Fnxv22REVEKiK5WyjNRJ3FC97O13gbMEqQwokKCQ4IBHnh7BJCqD7nEvBnSrTTj2BitEAF7kcShaVKPA2sk6d96sCvnAmezsahCdHst679hoWxf+APnA/VS7tq7JlcUANNhP/s3DuPYceb4KiKNhOjyRyiQKzHXdMyq7KFsbD0/ix44w8bObLkUdlux5m+qB5DHHCryqtlXY6FrxX267IvbYnnbE3mc8kjr/ABEL6vJV2OkggEBXJB2HC1jnpkjRSoWZZO4p1BSSSrcqdIO432PmsN+rdMmDPPCwU7624a1FPpv4UsffVilHM5yltewC8fYDS+j9OMJCwWgdV0TvyFHH8pwT9Gz08jP6mdkFtuSGJBvz7b4x6ZmXGVDmPvJDL9rfK8igdw2//eMMMtnVmTu9shSVAdgi36lsLoZSQPlb+RgoWtyOyXVjFKxABRmYFbGl1J4reyRx7e/OHOZ6aoU9wkQRtcVD1uHGsKC2xOnYnxWG3U5e1phiywbuClbSAu/kbFrF36nofvWBM7HMMxFl0ZhIiKq8ED0WzHxzfJ/lwMYy6P1V2ft5fLoU8hnc0L2JLMVo+CFG9bYb/wDMcbxEjYXT6wW0E/g6gvI1rsPI84xjy7ZWCQkBXNMd/TZoIbAJAvU4B8jCjocP6oIdGWXUjLwxGnZiCNxe982DgoaMtJRwtGUUsYw1HQ2slAvkB31BgRQP4+3bGeajjnj7TyRynco6N9hql1Gtxe1g/thF0+OUoBHly6afXd6ZDtTeogWARRXfD/p+baJFj7bIhYLT2uixxINVNqOwYek+aOJyTO7FlT3X3f7tCsplezCi7sRCdilMdAI49yW/JpeAcD5CUqkEbusZEaarr7qpl3ZSdgtnf/XGBcAaj6Sq1qsWvutkg7V59rI2Ck0dKQFWlhiJ5Ni24ul1tpI+AB+BjLLbU9W97+NgXScs75jMdmYpqZakK1R9VqNvUNIA5HjnFx0NCuXjDHUwFFgbs+94h8plIhLmElUQxWh9F8UxB33ux/p7c2/0+qjLRdskppGknkjwTimHg5usd5PRfoG+osw6KpSLvGyK9hR3GJCbp3ezcmoKqJuwNgUVGw0m7/fxxiu+oYZ2VRl3EbWbLcVR/wBcJMvIO9LGVo6hqc8EkKAB/cRZ+MLljbQvTScdVdx2XiiKqwVF0hlBPj1g1e96Vsnn7Rhaue7CO7USAAi6aAJ+zWPL0NW52AoVeNPqN0HbkJDdsaYxRNsfBrekAUkVZvCBxcUwD91lZZCw8inVmAJ5BO/t+2MS3Fy5dKSXL5Cc90l5IlnEndJTVoc8berTWxr4x90zLywxnMNIvbFHtMLDAnTwdkJ3AP5wR0fp8qRankEcZAYLtdVXcs/9Pb9zv6cFdRy9wkyKxK0Aq7IW4BojhQKo/aAPcnFDjF2W6U2TlSdQzRFbLUPSrAc+xHg+cMmzitFJLH+sYyAxkaywoBnShak6hvp4XHv/ABqJsqsTMC/bqirBSwoaedjtt7+/tOZkvCBFDqMzOGYLyuxCRj3NMb5+4D5xoIqvp3qUKZUIzi1RmYea4v5xP9HzJiJlZ5OwCQgute5oKvBAB1EAVsMdjOiI/qCOWbyscaCvhnojV+Aa98ayzLQfMLGlr6AUd3qtgfWFG2+kV4JAsYDQ36ezHYlInkLkltEjElCp3sMXq2A4UWKwL1PrmrODtIJCY9C3e5Jq2GxoC/V/cP6ccjNdqIuiBodrC6lI+SsmtKs8jbxfGAM3LLJGdExMRFsqoI3FDbuKlDTt9wseeMDNsevnky7TJq9QAIiBAjYuDUaChVNvubonYYUwdNfKRieQBHNpGCQbLWNTb1QT3Pk436NIutc0xUIFAl2+1lFWAv8AWAPUaHI5IvX6m61BmWiTWxjDWdIBIJqvu8AeMBoF13pEndUq7y920W23DAD0gcURTccfG+GcMy5NVVn7us1JH/IFoBmHzq8ih+cGGIIQthQnpBfm+Fq9IIIpbsFgqqDscT/WslKso7n6okbQrLseRS6asUPAwcAtuByAFndpHBj0sA5AtTts7Xben7T5G+5xpmOnRTRi9FSau0xugVJ224UqAd9hRGEmYmTvz6jaUqNHROsIFB0+NSMpIPnjFHFIiwqpZQIlOmt9S2oElVuCjc+5OIuJ6WPKpJNfctvQSfS7BO7qjM+l0GjncCTgNzXhSPfbH6J0cjsR0ugaRS+3xiQ6VmJjJN2Y1WUMlqeL0sCbvcEUR5HH5sOlauync2fSNX58/wCuKYdo0J10nLM2+5foB+pMsjqgklMQBJsedv8AbCrLFu7IWIEYfZiL3KqBz7cf9+G31HNCqqZxa6tvg8XhUM+AzWa0PdHitKAA/hmv/twT5OfE2rJ/6hWKKSigldbKq26qWJZmYcM5J42FBcDJ1lljV7RmYkFO2umjQ5Avf2B8nDKLrIWWZGRm1SHcKpPNaTq+5aGwwVk8nEuqVI703tXpDNpoaTf42J+44DnbtmOU6R/GRqwldANih9QFeB6gRtVXZ35xxNLLHPIhksmNjQqlpSw2307jj5ODs/1CaNgYsu77i2qr4NMoUAUNrwpz+cai0hVpnBjCruUU0Dq07FtwB5onGiM9mykpjZ43XUQCDFGoOk7szNQIK14wJ0vpsojUJQkkHqc//GGrSoJ31v8Aca3oAbc4K7Urh1zEgAbRqVFWlKmtOosFBI5VQxrc8YE6xnmeaMQt9jfctkazQFe4C0t+wxjko7MvDDPIm0uNwuNoo4StKwikJMjjSFbc1RGqQ2BQAAsbihZFhzi5hOwiSZgame5JNP5PpBI1FvJ3Jxhmc0Jcw0RHcCNoXiy4+9zZC6jdi+KQYoenRLHCrMullCqSFpiFdTx59x+DWGJk9D1dHVFYtCI1ICudcZRqtH9IIv8Aq3qgd/BmfgeWUPCVikijA0kbaRtfc3VlO4o1YAvHnU4UEiRpGrUaAVSzMwI1MdLDZa03dG2wtyXUZDlZUU0YyFPBJjexo5NKHo/hj/TjHshlF2bpkZEzEZhRou4dEiKL0EG2FHZlKnUt2Kv2w3fIvBNGAUW5CPRAFOhbYksBVkA2BXOFuRnjly8aM+l6G3cCsCpfSV1Ar9rEUTsD8DGnUDmBJ3BIZghtkIKV/IdSbgWu2oWB+TjIyTWxTLililplyadJ6bNnFe5tMb+oqDqo3qHpJ9J9xdb+fGeezLZQtGJDO4INubWPYnZWJ9VG7ugKHk1vluoy6CuWox19qf8AUi4ZrH3NxswvbwMFdKy3bjBeIg2NWsBu4rctsNSKvH7mzhiQnzvUAGQaI5lKBqeNVPkEJoAIPp8b2Tih+nhG6h0NpXa03wWIIjJFWA52PsaqsB5zOw5UkFCzJWwCuw1WQLbZQbJBFkVycedF6mDJNJQiDGNAFFAEmgdhuw9z7YUpCTXAX07KuzyK0giIKaZeCQAxB5G9Grvxiv6b/wBGPfV6Rv7/ADiJgzsEhlOZ1BbRZAL2de4DxvV7ivFYtOlaexHpJK6RRPNVtgxcFuqtZPRfoF+pc40aKUh75N+n9ucSXVtI1gsEMso3IsAIgN1yLJA/IvFh1xJzo7B0mzq+RR/84mev5fQe4aJVfQD5Ym9R96FbfONlu7Ia6T8QWDLySrrVCZNFE1QbwHU8WAeDzze+NOhDMxhk7BamB9Xpo0Rqve+OMBdKlMs0fdttR31G7P8ALsP7vFUNsOo5Wy+twwEepRpYk7nSxr23NX8jAiACIJCzI60rWyDwrVrsMRvbEgn9vGFOczggRCq6ZXX0g/yrdEj3LE7ews4oZuqd59Wn0CkUlRZdyUqz8NqofbthS+SSSVpXZHamaKJzS6QxVbPJ2AAXzp3+RhW5jIqtAEkQagodpiT6Xk9RFAet9ND9hdY46NENapCkspI1Eu6oCBXgIxF+xOPMwHkzCRAB2T1ElgLc0XPHN2K9gBxWGHSZjFcbgRswB+37WoC/TypIHrG2wsDBSb3KxlKKqLpCrpfW5I5NAjjQSyMbcaKs7evnY34rbjFQMyPSppgzgxuu49Pq0al22PB22J2GBeq9I/iJYu4Ao9YbSeQ+6svkjUd/bCvoMiQkxuWilQ+pSfTIEbXYvcMAKBr2/GNFHGSdYgpd1jZgNcpr2AEa6jub3PiybvjCPN9UjlneJYRKHXtgRMFLVT3fbGo2vttj7qk5mMkcUaN2lOuaTkBTuRvpTfcVud8Nfp3pKQrG+gtMB6qG41USDZ9OwqyR9zfGCrGT0u1ySuWyeWaRQrNE1i45KINE7BwNjXlkrFDmMrM7o2XVkkjJXS0gIK0pXUdtQolR7gC8ddU6HI0khiCxq4rSzaQwClWYgEE8/A23wu+n2knRodpdFKQGADRk8awBWhvUrEH7m8EUqVBOTk7k7Z6mTWSZJh9rsS4BrQUUs6gijuq7H+7BXS8xmZtUixrKG9ABsBF39IrerAu+L9sedJgEJkAYNEQXUi/5Gp9qIBCORQ248Y2y3X5MqjROAx5jeqUivS5I+7/yfTjRUCtlMy+YLvHpfgq4Ijqjsu4BAHFXuAecZZ+MJpgsxgMWaSQGmbjbaqAsC/njDcZByZHzBD6k2JOwWmJIHKnUFG9+cTmSz71oZTNGBbITtQq2UkWpFbHyfGA0qemShS84hM3dMb6diSxVwx9hRvxW22K3pTXBGa02o29tuMTnTctKkarlipa/SxArR62BO3IDVXuCfOKXpisIYw27aRq/Nb4aKotknrlfkB/UmVDqgMvZ5o++324R/UU5/SZVDiI+oVtR2s2dgNFf4w3+q54FVP4hSy+qq968/wDjCHPyNqLKoai6sp8gaG0nb2YnCye5GS2fodf8RSZ1VIyGLCq0bfI9N7bHGmbzQCsV9bKFOmTcertkenbgA/4GA8lEoYSodAQkVKNiTtpBTfj+2/c4J6XHA7ySPJrbe108Xsa8kVtjSaFoPelhms+iRNSMb0jUoteKU2L2sfPOMmySuBMZFCwKQ+xJ1Ib07UPXtX74a9Qmh7yLELZgQ5BFBdJ/cc2PxhP3GMiyIUVJt5NZ/T1EDUj+K1bg87isYwDMhmETMyRmKOy7P3iwFA+oN6gd6JrB0c6SMdT+kCyDRUHcirANnmkF/nCbO5SFnUWrEJalm2dCKALHbUh9IJ2IoE2Bj3pnWTA0kc40WC41Xq1UBp32IIXG+BtobZqYRLuAqOQADvXpvUwYtVDgAXZwAOtGWYiMFo1X0tw5NqAKcEAGyAK83vhUjz5tUsCRY/SzagASzWSSTydt6OwOKTKRIsRURrGtFTps76WIDO1FitWSABemsBqFn091GOQvGsZjckyaCb1USTdAEsAdg14bGdlDNAt36mC6tfqs6tm9V0eFJHkYSdSysxcTrIimPUA8lI6g2ulmbZtN8jfHv0x1RCoikFtrJDNuAOdF+NRLivkYBhtlOtxmgsgVpPt1tQY+2vbVXBDURfBBwpglfMvPapExURbMRuXX7m88X/7wt7hzEkxhg1K5uyfSu1FySNIBon/+GG2Tiy6QhWkQBWNF0JV5QBvQ9RCrWlfJa/GAxnnT8kyIyMCHpyBe/qVY/YbM5/wuPjnxB+kAJtDesv8Aau4vtgcDcb3vzWPOmSMAXYlpZwxB5NKGK2ardxtX9Iwy6L1fLLCusKhIJKAXe9HzufSpr5xhgXNMGDIrlinkm7Y29fN6SP8AGFi/Ucki6e39wpeSPVR3VmIFcE14OOMvnoBIdEnaVlAp4SQNiAb7orT71+ccgiJtEasZWH3vQBG5JSiRvuLsnbYYLBvYerl1eCOMzCHtkL3AfKruAdqGrUMUHRl/Qi31egb++3OI/I9hYFTM+qMBGJvYlzMwH+CPnFl0ojsR6bA0igeara8NErJU6Bev5l0ClIxNzY/Yb4kc7CX76i7EoIq9wQqngcDUp/bFX9QQTPoEMgjajdnxQwljjAeVrJ0y2QOQCoU1Xup1flcSyfcUxq4yXev0xPmZwGddgqLoQNvVGtdDfVY1WPN4L6JlkjjLyBdatZN6iU3t13O/uaGPs91FcrLJaMdTakcMNgbJAJViLJIJq8YyfUOmmKgxyK4I33tiDRIJNAc3/MaAwyZyVTOM3HGgYCVUle9RZTaqdwqgA8jk+OMJgXg1LJTwy1bK2x9ipApWHz+KxVZfJtmlDTAqi1oGom7Bu2PJG3qPnxhZncjEs65YElJbJPgMTalBwNOxu97OADzKFzCwidXWioYqDaH/AON73jIJJs7NfjCw5ieEBDKQARQsMCDW4vUPiuONtxg7JdEjTLmZXkhYqH7jX6RvwFILKSQAb9/bH0RjzQyzSPoBJ1eLNIHXjZtShgTyG91rGSi5cM6ME4QvUr2Nsr1aCCadCjK4ZmeVRdixpUV6lWiLqh840y07zm60qo0IprYvSi621AMXathqVfGFOcyTswKJUyjTpdQTKi0EdL2PpUBlUj998b9J68A8eXkXsimVy9hix9RJsWNRs2BzXsMOSseZ/qUKMe4FGpVIRr0ljxfpO92vj7djscTeX6rS5iSJBlzpRQqkkWSTvqsk0G2K1vjXNdVbNSaokNqz26sQrK1nW1EBdJGqias+PO0OSBQpwoUyLNQVHmN0d99IGwqzztjGrQydNNgGUfNTlS0q0G9GtjuQTdAD1CyAaB8+eGXVgGYGa2Kb9tRpMjHfUVBtF4FfcQvjGayRxRRRiRl1kjWFbUVYksygGwrOFUDY0pbyRgnqv07EJUIDqrPRVSNB0p6l51a2rybF4WMWluV6nLHJkcoqhb3iamkkWMn1RgIWehWgquyhbA+40b484bdPTLtqkiUyKVCunbFByfS9M21ewvGn0vmoZVJkaNpCbFfyqdJCbjYKdgOAKwDn85Lk5FiVgY0FxmS6rTdGjexGx42GHOcI6n07TLrgj7gVVsDcA0bIUDx7MBvgfJASI6KNRQ6lJWiNRKsig7qCSG/b5x831BJF2mbS7OC/q22/tIbbm9iNrvDjo8rzNJKVCsVCRrqqwCG1k3uQRd+dJxhqVuj7I5l1klaOITDWoRCf5VEiagfAtT+cVvSZCYYyRpOkWPY1xiaWCQgRZWRY2QIAG4AqT0nkkmwcUnSUYQxhzqcKNRu7IG5/zgxqjozSuQp+sMtC6oJpTEPVpINEmqq//wAcJ+mzr/EZgCtYlG90Ch9Nf5JF1tqGHX1XmYk0GWIy7NVfy7bn/wDeEfTWBzOYQKS2rUDW49Okix7VYv7sSycopgW0/L+zLq0LAborKCRoY78lUcVRUsBp5/lF4AjaFQ5eE6Yv5GkZrZqGn+nc8nfzh71NHZodEdlwe6SaAUndTfBBYn3tcI8zl2WOWidNo4bfgaka/wC5WIBHNnDRfYc+WDVSDGy8jRpJHM9HbtqaF1QQeBfAB+4nmzjGXp6wO8wLuiKSsYWit2oomwoG1+RYsCt+um5PtxfxEhdfTexIGngKQOXajS/y38Y0eY/w5kiK7LbDYgXswI9/IPlb+MMQFsMRkUBIJNLegMsrXpHO5JUgH3FHC8Rdg9treCT1B1oMCPTqAv7hZ1LwQcWGT6okUCxm+6V3RACSSLIPi9/2woHTzUokIhCSAjSQDZVgyitvUpXDB5AQmEWVCFBPEXLaxZBFCxz+nIDv44xrnhKYYxly83OpiBIDXA0kEqRdfPOO+hxOW/Rh0KTTSF2LEV/awU8bAAi6wPPOZAWSNDIv3xOi6629SlApYAtRuyMAyNeo9TTRH3LWSgOxYK6tQBdgo03VnRueNqxj1HManWTMjtUqr2xvJKRvZXlVvz7YNyGZqYRKimU/9Ro1CBeAdwe4wUcm/wDbGHUcgi7TQMpJOqSN9SjhQ7BrJHqHnAHJh/CmdkaUktI36aLsSBsLO4RFqvJ532JxyZhE8ZaBwwOpQJWJLAkNYawWtTttYGxGGKZN1zAliVZoo0QhjaggKPsscjS5K3/Ng7qnVe+kb5Z2RtQU1yNYoWADsTQ3Hx5wBQA300nbliTZmZfUw3oEkBQDbbWo39R9gBY+cEWV0RFjNbXKkjAhRvuAPtffYKbA5OGPVOspBJGrEuwP6jDcgNQDf/YtTFPAAX2pT9SdGQBJY1BV3KDQ21svpIA4tv5Txt74AO8wxEjoiQgxki9yWG1aQ5Ia9W23+2H3TI5NN9zuMvcDtd2/6Z/dRuljjf3wtzHT2E5ZQO4I6j2vTpStbHxZXSvzv4w16NEVhhjodxGkD3uPSaZmPkWFF+fOEb3OzFiqOt89nl3giPA7TGWQQhXQF12GtVcH1exNj/txadFUCCMKbXSKPuNq5xEp1KE91pITNGJFjCgDfSjjVQNDgnf3xa9GcGCMqKGkUPYeBh8fBnUL6/RAf1DNOunsIHamsH8cj5xIJkGbNSyIQGjm+0kre1hr8WbH+cVX1XlpHVRHMIDR3vkbGqxN5Z5kzUwjUFS51kgjYAUA4O3nmsQzVaK9I5LXXd2+Y5GYZbaRVQggkBtjZv32+2ze1DY3eFsTUWZx3C16kJsNYINWBoYCx8/adzePUdnNSqkdMukqzMQWNCzYFn4AO1+1e/wmy9yq1kaTdWARe2kb39v7fGFvYfZcijPZJG0umYYx/wAuu2QDb0Ajhh7FQcfdL7MbgjU8mljwyp6VYmvLccHbDDO5KQkdiG1baQFQFIHFU1V+N7rAbZJxJHIqN+nY7TA3p3DAHiW/Fb/B5xRSs48uDT9UeALKs8c0cnomawW9e5sMpu9/N/vXjD/MSxIGaVgwAtY5F1E6RVL/AC86hwfTpu8Iul5AZfNgyNpQKzqxocDZj/dvuObB/fHMdRSWcgKzRmtKqCGagFBB2O4G4+TzipzppDf6X62iQTF9grD7eSW1bfkEVt4v2xzkAhP8QiyKUv0HZPV6dmCHw187++2A0zCwRtoUSSROrOp9Qo6lVT8rdsRwzYKyPWjmWdSiIiRsSfuJPHLk1WrYbeMBqZ8GjybBhHIKJLO10f6QCyiwD+91gzqX1AqZpP6DFuwFkBt1YEjeh4+Wwvz31G8Erp2430uwJYEFq1EXpIB2H+2NHaKQqpjDvHGFkiWhsaa0FWdBYqQONsFm3QwTOgiR4T3S24ZgVRWApioHNJXjw3vid+n4UjlQCRHDjQY+RprkmgCNjt4wZ0brKxse82m2HP2qUJ8DetBI4+N6vAuT6e6tJMEKrbCEN6RbWpdiSAFUEke5IrGXYK5cCuZcvIdX6sB8grrjscgEsDfsDxdYoelwx5dwE1PO49GsUEB2LlRwfABsn4x50/o79qNYmRjysrN6FY3ZRSbZ9q1N53074ZZTpphQpKqs1FmP6bah93r1IeOdbAYVvuO3Fhilqlz3Avb3MifcyNbG7cFbGo1+4AFCtrAOCM7l3mFJMgEotvTsftJKjdjR9hVnc3j4ZVmC6SWLozAFNO/pYAb0BxyL87EbbZTMNJpMfbAIDAGI3TDkMhF8Hmt1N4nV7HVbVNPdA3RUlgEqZcJO6soYfaL0NfkmwSP84tek32Uvmt/z5/1xGZLLzSGUNN2ZBJuxGnbtsAKDVwb5J4xZdFP6KWdRrc+/zi2Kq2OPqm3kbYo+sY8uwjGYZlBD6dPvW/7+2JvJusebzTOWQaiQADv7sANyRRrxim+sPpt80IwjKugm9V+RtwDgH/lvMjLPF3R3C1rJ3HsDb2/B2G2FlC35BjyLHFvnUqaFU/VYgIgiyNUoYlhZNEi2vcbHUPG2OesdSQx/osSY3VwKI1abLEe4Joj98Os/9N5h1g0uFMddz9V/XX8tgWQbPPucEnos/wDFiXX+mFox9x+a+7iid+MLodDrqYJp6Xt4+xOZH6iR1Xul45RYY+rQ1kEE+NVcE+1Y3PU45DpbttovmwPyh2F/BUEH3w2yvRMwvf1MDrB7dSOdHPki8Zv9O5r+FEQlqYMf1O6/z5q/j2xqizJZ8bk2ov8An2A4+pxSpqDIY6FrKoYg7C+dQsbD0nC7qTxr/wBGdYQdjoj/ANC6+qh+MUWc6NmWfLsraVjA7g7r+v7b4H+p98a5fpGYGaaRj+kVoJ3DsdvV4G9HYe+NpkXLG+Y/n2IjL5d10NGYW9JVrlAEl3dhqNm+d6oYN6Z0mVZBJl/IoxuVI0m/TqUkN8E142xSxdCzIhnVn9b/APTbusdGxr52OOcz0TNNl40D6ZQ3rkEhOoUSav8AI5w6RGSj2E0OlmFmdtEkx8O6hFYm9RLH1EbbVyPmsK1yy7F5Y1l1MxkRmdz8AKKBsE3q8jH6HmOkTmeN1JEaj1p3Dvz4424rzWMMv0TMCWZmOqNge2olPo/9f+MZpfYUhoXKb9aJvI9YNi3b0jZswea8hFUm/ln5wbmutRF9Lfqlt+44LoALICjSFvf+UNvzgyP6bzYyjRmT9csCJO6+wsbe4FWP9cd5zoOadcuqnSYwBJ+q3rqvizvfO++DTLvLrLiXEX/PsKcv9TpZQsQijnt0G/Cqu49ya39sJus9e1oI4EKISSbBJe1KbgcGr/G2Lr/gs/8AFdy/0StdvuNsf6htWMsn0DMKs4d7Lk9s91/SN6HHg187YRwk1Vl8fVY4S1aPz7E9lvqSKIRoFaQLEBqo/cA1UD6iDZs/jYYy6b9URdiNZEkV0FWBe4FljYoi2OwxRT/Tma/hVjSTTMHJMndfcfO25qvjbBGZ6RO0sTKSsaKA6h29dfgVjNEu8x9Via3hfr7E5KctIsrTyOkJkuNqYb9qiNwdvbF10WhAlcVtftZ5xFfUP0ZmsxK7h6jJtULM2nYAnfjfc4uelwFIlUjcXz+cUx2tiGZRdTT9D//Z"/>
          <p:cNvSpPr>
            <a:spLocks noChangeAspect="1" noChangeArrowheads="1"/>
          </p:cNvSpPr>
          <p:nvPr/>
        </p:nvSpPr>
        <p:spPr bwMode="auto">
          <a:xfrm>
            <a:off x="63500" y="-744538"/>
            <a:ext cx="15049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AutoShape 13" descr="data:image/jpg;base64,/9j/4AAQSkZJRgABAQAAAQABAAD/2wCEAAkGBhQSERUUExQWEhUWGCAaGBcYGCAeHhsgHiAaHCAZHCIaGyYfHh4jHBsiIDIhJCcrLCwsHB4xNTAqNSYrLCkBCQoKDgwOGg8PGi0gHB8qKSktKSotKSwqLCwsLCwpLCwsKSkpKSkwLSwpKSwpLCkpLCkpLCwpKSksLCwpKSwsKf/AABEIAKAAngMBIgACEQEDEQH/xAAbAAADAQEBAQEAAAAAAAAAAAAEBQYDAgEAB//EADkQAAICAAUDAwMCBQIGAgMAAAECAxEABBIhMQUTQSJRYQYycSOBFEJSYpGhsRUWM4LB0UNywuHw/8QAGQEAAwEBAQAAAAAAAAAAAAAAAAIDAQQF/8QAKxEAAgIBAwEGBgMAAAAAAAAAAAECEQMSITEEQVFhcYHhExQiMqGxkcHw/9oADAMBAAIRAxEAPwD9c6h1OOFQZHCAmgSfOAovqfLsGZZVYJ9xF0v52wu+uekSZmKNIq1BtW/jZv8A3icKvl0lijy0jo4/UYOeSgvhT7kbe+Elk0s6YYdcfpf1dt8ehbP9RwBBIZAEJoNvR/G2NJOuRK6oXAdvtXyfxj8+zWcZ0iyjZaQC7RTIb2Grc6K2BuvnBGf6q9x5h4GUx7Jc1G+ft02bH+2J/GRT5PJaW25bDrsJdkDgsv3KOR+RjNfqTL6GfuDSuxbwPziK6V1aSWWWaHLsWfZmMtKQeKtBuB845yU7NBJEmXftux1frckc6W0+fgHG/G8DH0eROti2b6mgChy4CtsrHg/ANc46k6/CriMtTnhSDZ/GImcFsugljEaRkabnphzWoiM1X91Y6k6m0kqTCHUUWg4mGge9sYwu9++G+L4C/LT8C0T6ihLMoe2QWwANr+RVjHg+pYCmvuDRdavF+14iMt1OJHlkLIskuzgSlx+2mKgb22wbl8pllyxy7yPGjevSxGo76jXpur9xh1KyElW1lXL9SQLp1OF1fbe2r8e+O/8AmCHXo1jX/Te/vxeI7q0sGjLgs7LCQY3B9NivuKo1bUN62rAv/GR/EDMoBJJp0BRmFG1caXjU/wCuByGhDVxyXS/UkB1VIDp+7cen877Y+b6my4XV3V08arFX7XdYhchI4EwETr3ydQklRTZsekmMDzxZxi1mFcp2pCqklakjN14J01d+4F4XWV+WndH6F/zDBYHcUE8CxvfFb7/tj0dfhsr3FscixYr33x+fr1Np8xH+jKsuXFhNUY28tRX2HjbA7fU6wZiWZ4ZhI4IYEpQoLx6f7ff3wvxUUXQ5m9KW/ofpI69DRPcWhydS0L+dVY8PX4KB7qAHg6lo/j1b4/OxmO1l3hEUrxyqZC4aM0Ni1FRtYIPuL2x8M934YESDMMsZ9DAIQSgHN7bAcecb8RC/J5auvyj9GfrkINGRQeaJAP8AvgyCYOAV3B4Pv+MflPWMi2emYrHIk8aomglQKNncj4PJrkDH6F9KZVo8nCjbMq0R5B9sbCWryEy4ljSTvV3GX1Plw6xgzfw4DXqBq9jt7YSZKYa54zJprSQ1Db0KLtiBv7Xhz9WdjRH/ABCll1GgPBo874TR5WLuSO0aUGAV2O+yrzqYA8884XJ2MMKTcr7jttck8bHgiRbUhgNSqQwIJHIPnbjGXVuniYxM9lSxZwBs1gcb2K4/Fnxv22REVEKiK5WyjNRJ3FC97O13gbMEqQwokKCQ4IBHnh7BJCqD7nEvBnSrTTj2BitEAF7kcShaVKPA2sk6d96sCvnAmezsahCdHst679hoWxf+APnA/VS7tq7JlcUANNhP/s3DuPYceb4KiKNhOjyRyiQKzHXdMyq7KFsbD0/ix44w8bObLkUdlux5m+qB5DHHCryqtlXY6FrxX267IvbYnnbE3mc8kjr/ABEL6vJV2OkggEBXJB2HC1jnpkjRSoWZZO4p1BSSSrcqdIO432PmsN+rdMmDPPCwU7624a1FPpv4UsffVilHM5yltewC8fYDS+j9OMJCwWgdV0TvyFHH8pwT9Gz08jP6mdkFtuSGJBvz7b4x6ZmXGVDmPvJDL9rfK8igdw2//eMMMtnVmTu9shSVAdgi36lsLoZSQPlb+RgoWtyOyXVjFKxABRmYFbGl1J4reyRx7e/OHOZ6aoU9wkQRtcVD1uHGsKC2xOnYnxWG3U5e1phiywbuClbSAu/kbFrF36nofvWBM7HMMxFl0ZhIiKq8ED0WzHxzfJ/lwMYy6P1V2ft5fLoU8hnc0L2JLMVo+CFG9bYb/wDMcbxEjYXT6wW0E/g6gvI1rsPI84xjy7ZWCQkBXNMd/TZoIbAJAvU4B8jCjocP6oIdGWXUjLwxGnZiCNxe982DgoaMtJRwtGUUsYw1HQ2slAvkB31BgRQP4+3bGeajjnj7TyRynco6N9hql1Gtxe1g/thF0+OUoBHly6afXd6ZDtTeogWARRXfD/p+baJFj7bIhYLT2uixxINVNqOwYek+aOJyTO7FlT3X3f7tCsplezCi7sRCdilMdAI49yW/JpeAcD5CUqkEbusZEaarr7qpl3ZSdgtnf/XGBcAaj6Sq1qsWvutkg7V59rI2Ck0dKQFWlhiJ5Ni24ul1tpI+AB+BjLLbU9W97+NgXScs75jMdmYpqZakK1R9VqNvUNIA5HjnFx0NCuXjDHUwFFgbs+94h8plIhLmElUQxWh9F8UxB33ux/p7c2/0+qjLRdskppGknkjwTimHg5usd5PRfoG+osw6KpSLvGyK9hR3GJCbp3ezcmoKqJuwNgUVGw0m7/fxxiu+oYZ2VRl3EbWbLcVR/wBcJMvIO9LGVo6hqc8EkKAB/cRZ+MLljbQvTScdVdx2XiiKqwVF0hlBPj1g1e96Vsnn7Rhaue7CO7USAAi6aAJ+zWPL0NW52AoVeNPqN0HbkJDdsaYxRNsfBrekAUkVZvCBxcUwD91lZZCw8inVmAJ5BO/t+2MS3Fy5dKSXL5Cc90l5IlnEndJTVoc8berTWxr4x90zLywxnMNIvbFHtMLDAnTwdkJ3AP5wR0fp8qRankEcZAYLtdVXcs/9Pb9zv6cFdRy9wkyKxK0Aq7IW4BojhQKo/aAPcnFDjF2W6U2TlSdQzRFbLUPSrAc+xHg+cMmzitFJLH+sYyAxkaywoBnShak6hvp4XHv/ABqJsqsTMC/bqirBSwoaedjtt7+/tOZkvCBFDqMzOGYLyuxCRj3NMb5+4D5xoIqvp3qUKZUIzi1RmYea4v5xP9HzJiJlZ5OwCQgute5oKvBAB1EAVsMdjOiI/qCOWbyscaCvhnojV+Aa98ayzLQfMLGlr6AUd3qtgfWFG2+kV4JAsYDQ36ezHYlInkLkltEjElCp3sMXq2A4UWKwL1PrmrODtIJCY9C3e5Jq2GxoC/V/cP6ccjNdqIuiBodrC6lI+SsmtKs8jbxfGAM3LLJGdExMRFsqoI3FDbuKlDTt9wseeMDNsevnky7TJq9QAIiBAjYuDUaChVNvubonYYUwdNfKRieQBHNpGCQbLWNTb1QT3Pk436NIutc0xUIFAl2+1lFWAv8AWAPUaHI5IvX6m61BmWiTWxjDWdIBIJqvu8AeMBoF13pEndUq7y920W23DAD0gcURTccfG+GcMy5NVVn7us1JH/IFoBmHzq8ih+cGGIIQthQnpBfm+Fq9IIIpbsFgqqDscT/WslKso7n6okbQrLseRS6asUPAwcAtuByAFndpHBj0sA5AtTts7Xben7T5G+5xpmOnRTRi9FSau0xugVJ224UqAd9hRGEmYmTvz6jaUqNHROsIFB0+NSMpIPnjFHFIiwqpZQIlOmt9S2oElVuCjc+5OIuJ6WPKpJNfctvQSfS7BO7qjM+l0GjncCTgNzXhSPfbH6J0cjsR0ugaRS+3xiQ6VmJjJN2Y1WUMlqeL0sCbvcEUR5HH5sOlauync2fSNX58/wCuKYdo0J10nLM2+5foB+pMsjqgklMQBJsedv8AbCrLFu7IWIEYfZiL3KqBz7cf9+G31HNCqqZxa6tvg8XhUM+AzWa0PdHitKAA/hmv/twT5OfE2rJ/6hWKKSigldbKq26qWJZmYcM5J42FBcDJ1lljV7RmYkFO2umjQ5Avf2B8nDKLrIWWZGRm1SHcKpPNaTq+5aGwwVk8nEuqVI703tXpDNpoaTf42J+44DnbtmOU6R/GRqwldANih9QFeB6gRtVXZ35xxNLLHPIhksmNjQqlpSw2307jj5ODs/1CaNgYsu77i2qr4NMoUAUNrwpz+cai0hVpnBjCruUU0Dq07FtwB5onGiM9mykpjZ43XUQCDFGoOk7szNQIK14wJ0vpsojUJQkkHqc//GGrSoJ31v8Aca3oAbc4K7Urh1zEgAbRqVFWlKmtOosFBI5VQxrc8YE6xnmeaMQt9jfctkazQFe4C0t+wxjko7MvDDPIm0uNwuNoo4StKwikJMjjSFbc1RGqQ2BQAAsbihZFhzi5hOwiSZgame5JNP5PpBI1FvJ3Jxhmc0Jcw0RHcCNoXiy4+9zZC6jdi+KQYoenRLHCrMullCqSFpiFdTx59x+DWGJk9D1dHVFYtCI1ICudcZRqtH9IIv8Aq3qgd/BmfgeWUPCVikijA0kbaRtfc3VlO4o1YAvHnU4UEiRpGrUaAVSzMwI1MdLDZa03dG2wtyXUZDlZUU0YyFPBJjexo5NKHo/hj/TjHshlF2bpkZEzEZhRou4dEiKL0EG2FHZlKnUt2Kv2w3fIvBNGAUW5CPRAFOhbYksBVkA2BXOFuRnjly8aM+l6G3cCsCpfSV1Ar9rEUTsD8DGnUDmBJ3BIZghtkIKV/IdSbgWu2oWB+TjIyTWxTLililplyadJ6bNnFe5tMb+oqDqo3qHpJ9J9xdb+fGeezLZQtGJDO4INubWPYnZWJ9VG7ugKHk1vluoy6CuWox19qf8AUi4ZrH3NxswvbwMFdKy3bjBeIg2NWsBu4rctsNSKvH7mzhiQnzvUAGQaI5lKBqeNVPkEJoAIPp8b2Tih+nhG6h0NpXa03wWIIjJFWA52PsaqsB5zOw5UkFCzJWwCuw1WQLbZQbJBFkVycedF6mDJNJQiDGNAFFAEmgdhuw9z7YUpCTXAX07KuzyK0giIKaZeCQAxB5G9Grvxiv6b/wBGPfV6Rv7/ADiJgzsEhlOZ1BbRZAL2de4DxvV7ivFYtOlaexHpJK6RRPNVtgxcFuqtZPRfoF+pc40aKUh75N+n9ucSXVtI1gsEMso3IsAIgN1yLJA/IvFh1xJzo7B0mzq+RR/84mev5fQe4aJVfQD5Ym9R96FbfONlu7Ia6T8QWDLySrrVCZNFE1QbwHU8WAeDzze+NOhDMxhk7BamB9Xpo0Rqve+OMBdKlMs0fdttR31G7P8ALsP7vFUNsOo5Wy+twwEepRpYk7nSxr23NX8jAiACIJCzI60rWyDwrVrsMRvbEgn9vGFOczggRCq6ZXX0g/yrdEj3LE7ews4oZuqd59Wn0CkUlRZdyUqz8NqofbthS+SSSVpXZHamaKJzS6QxVbPJ2AAXzp3+RhW5jIqtAEkQagodpiT6Xk9RFAet9ND9hdY46NENapCkspI1Eu6oCBXgIxF+xOPMwHkzCRAB2T1ElgLc0XPHN2K9gBxWGHSZjFcbgRswB+37WoC/TypIHrG2wsDBSb3KxlKKqLpCrpfW5I5NAjjQSyMbcaKs7evnY34rbjFQMyPSppgzgxuu49Pq0al22PB22J2GBeq9I/iJYu4Ao9YbSeQ+6svkjUd/bCvoMiQkxuWilQ+pSfTIEbXYvcMAKBr2/GNFHGSdYgpd1jZgNcpr2AEa6jub3PiybvjCPN9UjlneJYRKHXtgRMFLVT3fbGo2vttj7qk5mMkcUaN2lOuaTkBTuRvpTfcVud8Nfp3pKQrG+gtMB6qG41USDZ9OwqyR9zfGCrGT0u1ySuWyeWaRQrNE1i45KINE7BwNjXlkrFDmMrM7o2XVkkjJXS0gIK0pXUdtQolR7gC8ddU6HI0khiCxq4rSzaQwClWYgEE8/A23wu+n2knRodpdFKQGADRk8awBWhvUrEH7m8EUqVBOTk7k7Z6mTWSZJh9rsS4BrQUUs6gijuq7H+7BXS8xmZtUixrKG9ABsBF39IrerAu+L9sedJgEJkAYNEQXUi/5Gp9qIBCORQ248Y2y3X5MqjROAx5jeqUivS5I+7/yfTjRUCtlMy+YLvHpfgq4Ijqjsu4BAHFXuAecZZ+MJpgsxgMWaSQGmbjbaqAsC/njDcZByZHzBD6k2JOwWmJIHKnUFG9+cTmSz71oZTNGBbITtQq2UkWpFbHyfGA0qemShS84hM3dMb6diSxVwx9hRvxW22K3pTXBGa02o29tuMTnTctKkarlipa/SxArR62BO3IDVXuCfOKXpisIYw27aRq/Nb4aKotknrlfkB/UmVDqgMvZ5o++324R/UU5/SZVDiI+oVtR2s2dgNFf4w3+q54FVP4hSy+qq968/wDjCHPyNqLKoai6sp8gaG0nb2YnCye5GS2fodf8RSZ1VIyGLCq0bfI9N7bHGmbzQCsV9bKFOmTcertkenbgA/4GA8lEoYSodAQkVKNiTtpBTfj+2/c4J6XHA7ySPJrbe108Xsa8kVtjSaFoPelhms+iRNSMb0jUoteKU2L2sfPOMmySuBMZFCwKQ+xJ1Ib07UPXtX74a9Qmh7yLELZgQ5BFBdJ/cc2PxhP3GMiyIUVJt5NZ/T1EDUj+K1bg87isYwDMhmETMyRmKOy7P3iwFA+oN6gd6JrB0c6SMdT+kCyDRUHcirANnmkF/nCbO5SFnUWrEJalm2dCKALHbUh9IJ2IoE2Bj3pnWTA0kc40WC41Xq1UBp32IIXG+BtobZqYRLuAqOQADvXpvUwYtVDgAXZwAOtGWYiMFo1X0tw5NqAKcEAGyAK83vhUjz5tUsCRY/SzagASzWSSTydt6OwOKTKRIsRURrGtFTps76WIDO1FitWSABemsBqFn091GOQvGsZjckyaCb1USTdAEsAdg14bGdlDNAt36mC6tfqs6tm9V0eFJHkYSdSysxcTrIimPUA8lI6g2ulmbZtN8jfHv0x1RCoikFtrJDNuAOdF+NRLivkYBhtlOtxmgsgVpPt1tQY+2vbVXBDURfBBwpglfMvPapExURbMRuXX7m88X/7wt7hzEkxhg1K5uyfSu1FySNIBon/+GG2Tiy6QhWkQBWNF0JV5QBvQ9RCrWlfJa/GAxnnT8kyIyMCHpyBe/qVY/YbM5/wuPjnxB+kAJtDesv8Aau4vtgcDcb3vzWPOmSMAXYlpZwxB5NKGK2ardxtX9Iwy6L1fLLCusKhIJKAXe9HzufSpr5xhgXNMGDIrlinkm7Y29fN6SP8AGFi/Ucki6e39wpeSPVR3VmIFcE14OOMvnoBIdEnaVlAp4SQNiAb7orT71+ccgiJtEasZWH3vQBG5JSiRvuLsnbYYLBvYerl1eCOMzCHtkL3AfKruAdqGrUMUHRl/Qi31egb++3OI/I9hYFTM+qMBGJvYlzMwH+CPnFl0ojsR6bA0igeara8NErJU6Bev5l0ClIxNzY/Yb4kc7CX76i7EoIq9wQqngcDUp/bFX9QQTPoEMgjajdnxQwljjAeVrJ0y2QOQCoU1Xup1flcSyfcUxq4yXev0xPmZwGddgqLoQNvVGtdDfVY1WPN4L6JlkjjLyBdatZN6iU3t13O/uaGPs91FcrLJaMdTakcMNgbJAJViLJIJq8YyfUOmmKgxyK4I33tiDRIJNAc3/MaAwyZyVTOM3HGgYCVUle9RZTaqdwqgA8jk+OMJgXg1LJTwy1bK2x9ipApWHz+KxVZfJtmlDTAqi1oGom7Bu2PJG3qPnxhZncjEs65YElJbJPgMTalBwNOxu97OADzKFzCwidXWioYqDaH/AON73jIJJs7NfjCw5ieEBDKQARQsMCDW4vUPiuONtxg7JdEjTLmZXkhYqH7jX6RvwFILKSQAb9/bH0RjzQyzSPoBJ1eLNIHXjZtShgTyG91rGSi5cM6ME4QvUr2Nsr1aCCadCjK4ZmeVRdixpUV6lWiLqh840y07zm60qo0IprYvSi621AMXathqVfGFOcyTswKJUyjTpdQTKi0EdL2PpUBlUj998b9J68A8eXkXsimVy9hix9RJsWNRs2BzXsMOSseZ/qUKMe4FGpVIRr0ljxfpO92vj7djscTeX6rS5iSJBlzpRQqkkWSTvqsk0G2K1vjXNdVbNSaokNqz26sQrK1nW1EBdJGqias+PO0OSBQpwoUyLNQVHmN0d99IGwqzztjGrQydNNgGUfNTlS0q0G9GtjuQTdAD1CyAaB8+eGXVgGYGa2Kb9tRpMjHfUVBtF4FfcQvjGayRxRRRiRl1kjWFbUVYksygGwrOFUDY0pbyRgnqv07EJUIDqrPRVSNB0p6l51a2rybF4WMWluV6nLHJkcoqhb3iamkkWMn1RgIWehWgquyhbA+40b484bdPTLtqkiUyKVCunbFByfS9M21ewvGn0vmoZVJkaNpCbFfyqdJCbjYKdgOAKwDn85Lk5FiVgY0FxmS6rTdGjexGx42GHOcI6n07TLrgj7gVVsDcA0bIUDx7MBvgfJASI6KNRQ6lJWiNRKsig7qCSG/b5x831BJF2mbS7OC/q22/tIbbm9iNrvDjo8rzNJKVCsVCRrqqwCG1k3uQRd+dJxhqVuj7I5l1klaOITDWoRCf5VEiagfAtT+cVvSZCYYyRpOkWPY1xiaWCQgRZWRY2QIAG4AqT0nkkmwcUnSUYQxhzqcKNRu7IG5/zgxqjozSuQp+sMtC6oJpTEPVpINEmqq//wAcJ+mzr/EZgCtYlG90Ch9Nf5JF1tqGHX1XmYk0GWIy7NVfy7bn/wDeEfTWBzOYQKS2rUDW49Okix7VYv7sSycopgW0/L+zLq0LAborKCRoY78lUcVRUsBp5/lF4AjaFQ5eE6Yv5GkZrZqGn+nc8nfzh71NHZodEdlwe6SaAUndTfBBYn3tcI8zl2WOWidNo4bfgaka/wC5WIBHNnDRfYc+WDVSDGy8jRpJHM9HbtqaF1QQeBfAB+4nmzjGXp6wO8wLuiKSsYWit2oomwoG1+RYsCt+um5PtxfxEhdfTexIGngKQOXajS/y38Y0eY/w5kiK7LbDYgXswI9/IPlb+MMQFsMRkUBIJNLegMsrXpHO5JUgH3FHC8Rdg9treCT1B1oMCPTqAv7hZ1LwQcWGT6okUCxm+6V3RACSSLIPi9/2woHTzUokIhCSAjSQDZVgyitvUpXDB5AQmEWVCFBPEXLaxZBFCxz+nIDv44xrnhKYYxly83OpiBIDXA0kEqRdfPOO+hxOW/Rh0KTTSF2LEV/awU8bAAi6wPPOZAWSNDIv3xOi6629SlApYAtRuyMAyNeo9TTRH3LWSgOxYK6tQBdgo03VnRueNqxj1HManWTMjtUqr2xvJKRvZXlVvz7YNyGZqYRKimU/9Ro1CBeAdwe4wUcm/wDbGHUcgi7TQMpJOqSN9SjhQ7BrJHqHnAHJh/CmdkaUktI36aLsSBsLO4RFqvJ532JxyZhE8ZaBwwOpQJWJLAkNYawWtTttYGxGGKZN1zAliVZoo0QhjaggKPsscjS5K3/Ng7qnVe+kb5Z2RtQU1yNYoWADsTQ3Hx5wBQA300nbliTZmZfUw3oEkBQDbbWo39R9gBY+cEWV0RFjNbXKkjAhRvuAPtffYKbA5OGPVOspBJGrEuwP6jDcgNQDf/YtTFPAAX2pT9SdGQBJY1BV3KDQ21svpIA4tv5Txt74AO8wxEjoiQgxki9yWG1aQ5Ia9W23+2H3TI5NN9zuMvcDtd2/6Z/dRuljjf3wtzHT2E5ZQO4I6j2vTpStbHxZXSvzv4w16NEVhhjodxGkD3uPSaZmPkWFF+fOEb3OzFiqOt89nl3giPA7TGWQQhXQF12GtVcH1exNj/txadFUCCMKbXSKPuNq5xEp1KE91pITNGJFjCgDfSjjVQNDgnf3xa9GcGCMqKGkUPYeBh8fBnUL6/RAf1DNOunsIHamsH8cj5xIJkGbNSyIQGjm+0kre1hr8WbH+cVX1XlpHVRHMIDR3vkbGqxN5Z5kzUwjUFS51kgjYAUA4O3nmsQzVaK9I5LXXd2+Y5GYZbaRVQggkBtjZv32+2ze1DY3eFsTUWZx3C16kJsNYINWBoYCx8/adzePUdnNSqkdMukqzMQWNCzYFn4AO1+1e/wmy9yq1kaTdWARe2kb39v7fGFvYfZcijPZJG0umYYx/wAuu2QDb0Ajhh7FQcfdL7MbgjU8mljwyp6VYmvLccHbDDO5KQkdiG1baQFQFIHFU1V+N7rAbZJxJHIqN+nY7TA3p3DAHiW/Fb/B5xRSs48uDT9UeALKs8c0cnomawW9e5sMpu9/N/vXjD/MSxIGaVgwAtY5F1E6RVL/AC86hwfTpu8Iul5AZfNgyNpQKzqxocDZj/dvuObB/fHMdRSWcgKzRmtKqCGagFBB2O4G4+TzipzppDf6X62iQTF9grD7eSW1bfkEVt4v2xzkAhP8QiyKUv0HZPV6dmCHw187++2A0zCwRtoUSSROrOp9Qo6lVT8rdsRwzYKyPWjmWdSiIiRsSfuJPHLk1WrYbeMBqZ8GjybBhHIKJLO10f6QCyiwD+91gzqX1AqZpP6DFuwFkBt1YEjeh4+Wwvz31G8Erp2430uwJYEFq1EXpIB2H+2NHaKQqpjDvHGFkiWhsaa0FWdBYqQONsFm3QwTOgiR4T3S24ZgVRWApioHNJXjw3vid+n4UjlQCRHDjQY+RprkmgCNjt4wZ0brKxse82m2HP2qUJ8DetBI4+N6vAuT6e6tJMEKrbCEN6RbWpdiSAFUEke5IrGXYK5cCuZcvIdX6sB8grrjscgEsDfsDxdYoelwx5dwE1PO49GsUEB2LlRwfABsn4x50/o79qNYmRjysrN6FY3ZRSbZ9q1N53074ZZTpphQpKqs1FmP6bah93r1IeOdbAYVvuO3Fhilqlz3Avb3MifcyNbG7cFbGo1+4AFCtrAOCM7l3mFJMgEotvTsftJKjdjR9hVnc3j4ZVmC6SWLozAFNO/pYAb0BxyL87EbbZTMNJpMfbAIDAGI3TDkMhF8Hmt1N4nV7HVbVNPdA3RUlgEqZcJO6soYfaL0NfkmwSP84tek32Uvmt/z5/1xGZLLzSGUNN2ZBJuxGnbtsAKDVwb5J4xZdFP6KWdRrc+/zi2Kq2OPqm3kbYo+sY8uwjGYZlBD6dPvW/7+2JvJusebzTOWQaiQADv7sANyRRrxim+sPpt80IwjKugm9V+RtwDgH/lvMjLPF3R3C1rJ3HsDb2/B2G2FlC35BjyLHFvnUqaFU/VYgIgiyNUoYlhZNEi2vcbHUPG2OesdSQx/osSY3VwKI1abLEe4Joj98Os/9N5h1g0uFMddz9V/XX8tgWQbPPucEnos/wDFiXX+mFox9x+a+7iid+MLodDrqYJp6Xt4+xOZH6iR1Xul45RYY+rQ1kEE+NVcE+1Y3PU45DpbttovmwPyh2F/BUEH3w2yvRMwvf1MDrB7dSOdHPki8Zv9O5r+FEQlqYMf1O6/z5q/j2xqizJZ8bk2ov8An2A4+pxSpqDIY6FrKoYg7C+dQsbD0nC7qTxr/wBGdYQdjoj/ANC6+qh+MUWc6NmWfLsraVjA7g7r+v7b4H+p98a5fpGYGaaRj+kVoJ3DsdvV4G9HYe+NpkXLG+Y/n2IjL5d10NGYW9JVrlAEl3dhqNm+d6oYN6Z0mVZBJl/IoxuVI0m/TqUkN8E142xSxdCzIhnVn9b/APTbusdGxr52OOcz0TNNl40D6ZQ3rkEhOoUSav8AI5w6RGSj2E0OlmFmdtEkx8O6hFYm9RLH1EbbVyPmsK1yy7F5Y1l1MxkRmdz8AKKBsE3q8jH6HmOkTmeN1JEaj1p3Dvz4424rzWMMv0TMCWZmOqNge2olPo/9f+MZpfYUhoXKb9aJvI9YNi3b0jZswea8hFUm/ln5wbmutRF9Lfqlt+44LoALICjSFvf+UNvzgyP6bzYyjRmT9csCJO6+wsbe4FWP9cd5zoOadcuqnSYwBJ+q3rqvizvfO++DTLvLrLiXEX/PsKcv9TpZQsQijnt0G/Cqu49ya39sJus9e1oI4EKISSbBJe1KbgcGr/G2Lr/gs/8AFdy/0StdvuNsf6htWMsn0DMKs4d7Lk9s91/SN6HHg187YRwk1Vl8fVY4S1aPz7E9lvqSKIRoFaQLEBqo/cA1UD6iDZs/jYYy6b9URdiNZEkV0FWBe4FljYoi2OwxRT/Tma/hVjSTTMHJMndfcfO25qvjbBGZ6RO0sTKSsaKA6h29dfgVjNEu8x9Via3hfr7E5KctIsrTyOkJkuNqYb9qiNwdvbF10WhAlcVtftZ5xFfUP0ZmsxK7h6jJtULM2nYAnfjfc4uelwFIlUjcXz+cUx2tiGZRdTT9D//Z"/>
          <p:cNvSpPr>
            <a:spLocks noChangeAspect="1" noChangeArrowheads="1"/>
          </p:cNvSpPr>
          <p:nvPr/>
        </p:nvSpPr>
        <p:spPr bwMode="auto">
          <a:xfrm>
            <a:off x="63500" y="-744538"/>
            <a:ext cx="150495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3" name="Picture 15" descr="http://t0.gstatic.com/images?q=tbn:ANd9GcQNl7IX2ikpTxfnGuHQJ3yqpnFSFXG8RQtxgDBAOGQW5UG8JQ58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029200"/>
            <a:ext cx="2438400" cy="1524001"/>
          </a:xfrm>
          <a:prstGeom prst="rect">
            <a:avLst/>
          </a:prstGeom>
          <a:noFill/>
        </p:spPr>
      </p:pic>
      <p:pic>
        <p:nvPicPr>
          <p:cNvPr id="37905" name="Picture 17" descr="http://t0.gstatic.com/images?q=tbn:ANd9GcR3Tls4NjTpVw25p_0tyReVVUylWFmSCilS0ErbVD-Osn_AvOs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524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95400" y="2819400"/>
            <a:ext cx="7123113" cy="3578225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Map: Constantinople, Byzantine Empire (?)</a:t>
            </a:r>
          </a:p>
          <a:p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sz="4800" b="1" dirty="0" smtClean="0">
              <a:solidFill>
                <a:srgbClr val="002060"/>
              </a:solidFill>
            </a:endParaRPr>
          </a:p>
          <a:p>
            <a:r>
              <a:rPr lang="en-US" sz="4800" b="1" dirty="0" smtClean="0">
                <a:solidFill>
                  <a:srgbClr val="002060"/>
                </a:solidFill>
              </a:rPr>
              <a:t>Activity </a:t>
            </a:r>
            <a:r>
              <a:rPr lang="en-US" sz="4800" b="1" dirty="0" smtClean="0">
                <a:solidFill>
                  <a:srgbClr val="002060"/>
                </a:solidFill>
              </a:rPr>
              <a:t>Time! </a:t>
            </a:r>
            <a:r>
              <a:rPr lang="en-US" sz="4800" b="1" dirty="0" smtClean="0">
                <a:solidFill>
                  <a:srgbClr val="002060"/>
                </a:solidFill>
                <a:sym typeface="Wingdings" pitchFamily="2" charset="2"/>
              </a:rPr>
              <a:t>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Questions?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Rome’s Influences on Today </a:t>
            </a:r>
            <a:r>
              <a:rPr lang="en-US" sz="2800" dirty="0" smtClean="0">
                <a:solidFill>
                  <a:schemeClr val="tx1"/>
                </a:solidFill>
              </a:rPr>
              <a:t>(Cont.)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50292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Government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All people are equal under the law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Innocent until proven guilty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Citizenship </a:t>
            </a:r>
          </a:p>
          <a:p>
            <a:pPr lvl="1"/>
            <a:endParaRPr lang="en-US" sz="2400" dirty="0" smtClean="0">
              <a:solidFill>
                <a:srgbClr val="FF3300"/>
              </a:solidFill>
            </a:endParaRP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Christianity 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One of the major religions today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Piggy\Pictures\roman 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857500" cy="2139950"/>
          </a:xfrm>
          <a:prstGeom prst="rect">
            <a:avLst/>
          </a:prstGeom>
          <a:noFill/>
        </p:spPr>
      </p:pic>
      <p:pic>
        <p:nvPicPr>
          <p:cNvPr id="1030" name="Picture 6" descr="C:\Users\Piggy\Pictures\christianity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1725767" cy="258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0"/>
            <a:ext cx="7467600" cy="1828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byzantine empire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267200"/>
            <a:ext cx="6705600" cy="24686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 7.1.3: </a:t>
            </a:r>
            <a:r>
              <a:rPr lang="en-US" dirty="0" smtClean="0">
                <a:solidFill>
                  <a:schemeClr val="bg1"/>
                </a:solidFill>
              </a:rPr>
              <a:t>Describe the establishment by Constantine of the new capital in Constantinople and the development of the Byzantine Empire</a:t>
            </a:r>
            <a:r>
              <a:rPr lang="en-US" dirty="0" smtClean="0"/>
              <a:t>, with emphasis on the consequences of the development of the distinct European civilizations, Eastern Orthodox and Roman Catholic, and their two distinct views on church-state relations</a:t>
            </a:r>
            <a:endParaRPr lang="en-US" dirty="0"/>
          </a:p>
        </p:txBody>
      </p:sp>
      <p:pic>
        <p:nvPicPr>
          <p:cNvPr id="5122" name="Picture 2" descr="http://www.bonzasheila.com/stories/images/justiniantheodor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"/>
            <a:ext cx="2362200" cy="300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Constantinople </a:t>
            </a:r>
            <a:r>
              <a:rPr lang="en-US" sz="2700" dirty="0" smtClean="0">
                <a:solidFill>
                  <a:schemeClr val="tx1"/>
                </a:solidFill>
              </a:rPr>
              <a:t>(</a:t>
            </a:r>
            <a:r>
              <a:rPr lang="en-US" sz="2700" dirty="0" err="1" smtClean="0">
                <a:solidFill>
                  <a:schemeClr val="tx1"/>
                </a:solidFill>
              </a:rPr>
              <a:t>kahn</a:t>
            </a:r>
            <a:r>
              <a:rPr lang="en-US" sz="2700" dirty="0" smtClean="0">
                <a:solidFill>
                  <a:schemeClr val="tx1"/>
                </a:solidFill>
              </a:rPr>
              <a:t>-</a:t>
            </a:r>
            <a:r>
              <a:rPr lang="en-US" sz="2700" dirty="0" err="1" smtClean="0">
                <a:solidFill>
                  <a:schemeClr val="tx1"/>
                </a:solidFill>
              </a:rPr>
              <a:t>stan</a:t>
            </a:r>
            <a:r>
              <a:rPr lang="en-US" sz="2700" dirty="0" smtClean="0">
                <a:solidFill>
                  <a:schemeClr val="tx1"/>
                </a:solidFill>
              </a:rPr>
              <a:t>-</a:t>
            </a:r>
            <a:r>
              <a:rPr lang="en-US" sz="2700" dirty="0" err="1" smtClean="0">
                <a:solidFill>
                  <a:schemeClr val="tx1"/>
                </a:solidFill>
              </a:rPr>
              <a:t>tuhn</a:t>
            </a:r>
            <a:r>
              <a:rPr lang="en-US" sz="2700" dirty="0" smtClean="0">
                <a:solidFill>
                  <a:schemeClr val="tx1"/>
                </a:solidFill>
              </a:rPr>
              <a:t>-OH-</a:t>
            </a:r>
            <a:r>
              <a:rPr lang="en-US" sz="2700" dirty="0" err="1" smtClean="0">
                <a:solidFill>
                  <a:schemeClr val="tx1"/>
                </a:solidFill>
              </a:rPr>
              <a:t>puhl</a:t>
            </a:r>
            <a:r>
              <a:rPr lang="en-US" sz="2700" dirty="0" smtClean="0">
                <a:solidFill>
                  <a:schemeClr val="tx1"/>
                </a:solidFill>
              </a:rPr>
              <a:t>)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001000" cy="4495800"/>
          </a:xfrm>
        </p:spPr>
        <p:txBody>
          <a:bodyPr/>
          <a:lstStyle/>
          <a:p>
            <a:r>
              <a:rPr lang="en-US" b="1" dirty="0" smtClean="0"/>
              <a:t>Capital of the Byzantine Empire</a:t>
            </a:r>
          </a:p>
          <a:p>
            <a:r>
              <a:rPr lang="en-US" b="1" dirty="0" smtClean="0"/>
              <a:t>By 500s A.D. – one of the world’s great cities</a:t>
            </a:r>
          </a:p>
          <a:p>
            <a:r>
              <a:rPr lang="en-US" b="1" dirty="0" smtClean="0"/>
              <a:t>Location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Between Black Sea and Aegean Sea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Secure land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20481" name="Picture 1" descr="C:\Users\Piggy\Pictures\Constantin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2958" y="3276600"/>
            <a:ext cx="323104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5" name="Picture Placeholder 4" descr="Byzantium11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99" b="5899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“New Rome”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/>
          <a:lstStyle/>
          <a:p>
            <a:r>
              <a:rPr lang="en-US" b="1" dirty="0" smtClean="0"/>
              <a:t>Roman ways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Buildings and palaces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Hippodrome</a:t>
            </a:r>
          </a:p>
          <a:p>
            <a:r>
              <a:rPr lang="en-US" b="1" dirty="0" smtClean="0"/>
              <a:t>Political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Emperors spoke Latin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Enforce Roman laws</a:t>
            </a:r>
          </a:p>
          <a:p>
            <a:r>
              <a:rPr lang="en-US" b="1" dirty="0" smtClean="0"/>
              <a:t>Social life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Poor: received free bread and shows</a:t>
            </a:r>
          </a:p>
          <a:p>
            <a:pPr lvl="1"/>
            <a:r>
              <a:rPr lang="en-US" b="1" dirty="0" smtClean="0">
                <a:solidFill>
                  <a:srgbClr val="FF3300"/>
                </a:solidFill>
              </a:rPr>
              <a:t>Rich: lived in town or on large farming estates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19458" name="Picture 2" descr="http://www.gardenvisit.com/assets/madge/great_palace_constantinople_2904_jpg/600x/great_palace_constantinople_2904_jpg_6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8768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 Rome, More Greek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r>
              <a:rPr lang="en-US" sz="3200" b="1" dirty="0" smtClean="0"/>
              <a:t>Most spoke Greek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Emperors and officials</a:t>
            </a:r>
          </a:p>
          <a:p>
            <a:r>
              <a:rPr lang="en-US" sz="3200" b="1" dirty="0" smtClean="0"/>
              <a:t>Other Influences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Egyptians, Slavs, Persia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sz="3200" b="1" dirty="0" smtClean="0"/>
              <a:t>All cultures blended together to form the Byzantine civilization</a:t>
            </a:r>
          </a:p>
          <a:p>
            <a:pPr>
              <a:buNone/>
            </a:pPr>
            <a:r>
              <a:rPr lang="en-US" sz="3200" b="1" dirty="0" smtClean="0"/>
              <a:t>Byzantines = one of richest and most advanced empires (500 A.D. – 1200 A.D.)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Emperor Justinian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/>
          <a:lstStyle/>
          <a:p>
            <a:r>
              <a:rPr lang="en-US" sz="3200" b="1" dirty="0" smtClean="0"/>
              <a:t>527 A.D. – 565 A.D.</a:t>
            </a:r>
          </a:p>
          <a:p>
            <a:r>
              <a:rPr lang="en-US" sz="3200" b="1" dirty="0" smtClean="0"/>
              <a:t>Strong Leader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Controlled military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Made laws</a:t>
            </a:r>
          </a:p>
          <a:p>
            <a:pPr lvl="1"/>
            <a:r>
              <a:rPr lang="en-US" sz="2800" b="1" dirty="0" smtClean="0">
                <a:solidFill>
                  <a:srgbClr val="FF3300"/>
                </a:solidFill>
              </a:rPr>
              <a:t>Supreme judge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15361" name="Picture 1" descr="C:\Users\Piggy\Pictures\Justin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4978922" cy="350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1048</TotalTime>
  <Words>612</Words>
  <Application>Microsoft Office PowerPoint</Application>
  <PresentationFormat>On-screen Show (4:3)</PresentationFormat>
  <Paragraphs>139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The legacy of Rome</vt:lpstr>
      <vt:lpstr>Rome’s Influences on Today</vt:lpstr>
      <vt:lpstr>Rome’s Influences on Today (Cont.)</vt:lpstr>
      <vt:lpstr>The byzantine empire</vt:lpstr>
      <vt:lpstr>Constantinople (kahn-stan-tuhn-OH-puhl)</vt:lpstr>
      <vt:lpstr>Map</vt:lpstr>
      <vt:lpstr>“New Rome”</vt:lpstr>
      <vt:lpstr>Less Rome, More Greek</vt:lpstr>
      <vt:lpstr>Emperor Justinian</vt:lpstr>
      <vt:lpstr>Justinian’s Conquests</vt:lpstr>
      <vt:lpstr>Map</vt:lpstr>
      <vt:lpstr>Justinian Code</vt:lpstr>
      <vt:lpstr>Empress Theodora</vt:lpstr>
      <vt:lpstr>Empress Theodora (cont.)</vt:lpstr>
      <vt:lpstr>Byzantine civilization</vt:lpstr>
      <vt:lpstr>Trade</vt:lpstr>
      <vt:lpstr>Women</vt:lpstr>
      <vt:lpstr>Education</vt:lpstr>
      <vt:lpstr>Education (cont.)</vt:lpstr>
      <vt:lpstr>Architecture</vt:lpstr>
      <vt:lpstr>Art</vt:lpstr>
      <vt:lpstr>Mosaics </vt:lpstr>
      <vt:lpstr>Questions?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 falls</dc:title>
  <dc:creator>Piggy</dc:creator>
  <cp:lastModifiedBy>Piggy</cp:lastModifiedBy>
  <cp:revision>171</cp:revision>
  <dcterms:created xsi:type="dcterms:W3CDTF">2011-10-05T19:48:37Z</dcterms:created>
  <dcterms:modified xsi:type="dcterms:W3CDTF">2011-10-18T08:46:38Z</dcterms:modified>
</cp:coreProperties>
</file>