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tint val="75000"/>
                  </a:prstClr>
                </a:solidFill>
              </a:rPr>
              <a:pPr/>
              <a:t>12/11/2011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70201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tint val="75000"/>
                  </a:prstClr>
                </a:solidFill>
              </a:rPr>
              <a:pPr/>
              <a:t>12/11/2011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27593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tint val="75000"/>
                  </a:prstClr>
                </a:solidFill>
              </a:rPr>
              <a:pPr/>
              <a:t>12/11/2011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730116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1665B-C24A-4702-B522-6A4334602E03}" type="datetimeFigureOut">
              <a:rPr lang="en-US" smtClean="0">
                <a:solidFill>
                  <a:prstClr val="white">
                    <a:tint val="75000"/>
                  </a:prstClr>
                </a:solidFill>
              </a:rPr>
              <a:pPr/>
              <a:t>12/11/2011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89E0-CAB2-4699-909D-B9A88D47ACB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Chapter 15: </a:t>
            </a:r>
            <a:br>
              <a:rPr lang="en-US" dirty="0" smtClean="0"/>
            </a:br>
            <a:r>
              <a:rPr lang="en-US" dirty="0" smtClean="0"/>
              <a:t>The Church and Society </a:t>
            </a:r>
            <a:br>
              <a:rPr lang="en-US" dirty="0" smtClean="0"/>
            </a:br>
            <a:r>
              <a:rPr lang="en-US" dirty="0" smtClean="0"/>
              <a:t>The late Middle Ages </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3313"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527"/>
            <a:ext cx="7772400" cy="1470025"/>
          </a:xfrm>
        </p:spPr>
        <p:txBody>
          <a:bodyPr>
            <a:normAutofit/>
          </a:bodyPr>
          <a:lstStyle/>
          <a:p>
            <a:r>
              <a:rPr lang="en-US" dirty="0" smtClean="0"/>
              <a:t>7.6.7 The Bubonic Plague</a:t>
            </a:r>
            <a:endParaRPr lang="en-US" dirty="0"/>
          </a:p>
        </p:txBody>
      </p:sp>
      <p:sp>
        <p:nvSpPr>
          <p:cNvPr id="3" name="Subtitle 2"/>
          <p:cNvSpPr>
            <a:spLocks noGrp="1"/>
          </p:cNvSpPr>
          <p:nvPr>
            <p:ph type="subTitle" idx="1"/>
          </p:nvPr>
        </p:nvSpPr>
        <p:spPr>
          <a:xfrm>
            <a:off x="1409268" y="1230360"/>
            <a:ext cx="6400800" cy="1752600"/>
          </a:xfrm>
        </p:spPr>
        <p:txBody>
          <a:bodyPr/>
          <a:lstStyle/>
          <a:p>
            <a:r>
              <a:rPr lang="en-US" dirty="0" smtClean="0"/>
              <a:t>Medieval Europe 1300’s</a:t>
            </a:r>
            <a:endParaRPr lang="en-US" dirty="0"/>
          </a:p>
        </p:txBody>
      </p:sp>
      <p:pic>
        <p:nvPicPr>
          <p:cNvPr id="4" name="Picture 3" descr="image006.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8462" y="2642812"/>
            <a:ext cx="3019425" cy="2781300"/>
          </a:xfrm>
          <a:prstGeom prst="rect">
            <a:avLst/>
          </a:prstGeom>
        </p:spPr>
      </p:pic>
      <p:sp>
        <p:nvSpPr>
          <p:cNvPr id="5" name="TextBox 4"/>
          <p:cNvSpPr txBox="1"/>
          <p:nvPr/>
        </p:nvSpPr>
        <p:spPr>
          <a:xfrm>
            <a:off x="4300437" y="2896962"/>
            <a:ext cx="3654258" cy="2862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prstClr val="black"/>
                </a:solidFill>
              </a:rPr>
              <a:t>The bubonic plague mainly affects rodents, but fleas can transmit the disease to people. Once people are infected, they infect others very rapidly. Plague causes fever and a painful swelling of the lymph glands called buboes, which is how it gets its name. The disease also causes spots on the skin that are red at first and then turn black.</a:t>
            </a:r>
          </a:p>
        </p:txBody>
      </p:sp>
    </p:spTree>
    <p:extLst>
      <p:ext uri="{BB962C8B-B14F-4D97-AF65-F5344CB8AC3E}">
        <p14:creationId xmlns:p14="http://schemas.microsoft.com/office/powerpoint/2010/main" xmlns="" val="419784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Begins in Central Asia-1330’s</a:t>
            </a:r>
            <a:endParaRPr lang="en-US" dirty="0"/>
          </a:p>
        </p:txBody>
      </p:sp>
      <p:pic>
        <p:nvPicPr>
          <p:cNvPr id="4" name="Content Placeholder 3" descr="msAsiaBDa.gif"/>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8304" b="8304"/>
          <a:stretch/>
        </p:blipFill>
        <p:spPr/>
      </p:pic>
    </p:spTree>
    <p:extLst>
      <p:ext uri="{BB962C8B-B14F-4D97-AF65-F5344CB8AC3E}">
        <p14:creationId xmlns:p14="http://schemas.microsoft.com/office/powerpoint/2010/main" xmlns="" val="1692379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Spreading the Disease</a:t>
            </a:r>
            <a:endParaRPr lang="en-US" dirty="0"/>
          </a:p>
        </p:txBody>
      </p:sp>
      <p:sp>
        <p:nvSpPr>
          <p:cNvPr id="3" name="Content Placeholder 2"/>
          <p:cNvSpPr>
            <a:spLocks noGrp="1"/>
          </p:cNvSpPr>
          <p:nvPr>
            <p:ph idx="1"/>
          </p:nvPr>
        </p:nvSpPr>
        <p:spPr/>
        <p:txBody>
          <a:bodyPr/>
          <a:lstStyle/>
          <a:p>
            <a:r>
              <a:rPr lang="en-US" dirty="0" smtClean="0"/>
              <a:t>Began in the Gobi Desert in Central Asia</a:t>
            </a:r>
          </a:p>
          <a:p>
            <a:r>
              <a:rPr lang="en-US" dirty="0" smtClean="0"/>
              <a:t>1331 China has its first breakout </a:t>
            </a:r>
          </a:p>
          <a:p>
            <a:r>
              <a:rPr lang="en-US" dirty="0" smtClean="0"/>
              <a:t>1340 Spread to India by </a:t>
            </a:r>
            <a:r>
              <a:rPr lang="en-US" dirty="0"/>
              <a:t>s</a:t>
            </a:r>
            <a:r>
              <a:rPr lang="en-US" dirty="0" smtClean="0"/>
              <a:t>hip trade </a:t>
            </a:r>
          </a:p>
          <a:p>
            <a:r>
              <a:rPr lang="en-US" dirty="0" smtClean="0"/>
              <a:t>1346 Spread across to Middle East by Silk Road by 1349 its to the coast of Arabia</a:t>
            </a:r>
          </a:p>
          <a:p>
            <a:r>
              <a:rPr lang="en-US" dirty="0" smtClean="0"/>
              <a:t>1346-1351 Spread around to Europe by ship trade but also hit hard from inside of country trade</a:t>
            </a:r>
          </a:p>
          <a:p>
            <a:endParaRPr lang="en-US" dirty="0"/>
          </a:p>
        </p:txBody>
      </p:sp>
    </p:spTree>
    <p:extLst>
      <p:ext uri="{BB962C8B-B14F-4D97-AF65-F5344CB8AC3E}">
        <p14:creationId xmlns:p14="http://schemas.microsoft.com/office/powerpoint/2010/main" xmlns="" val="1723027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Across the Continent…</a:t>
            </a:r>
            <a:endParaRPr lang="en-US" dirty="0"/>
          </a:p>
        </p:txBody>
      </p:sp>
      <p:pic>
        <p:nvPicPr>
          <p:cNvPr id="9" name="Picture 8" descr="dc691138c9.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8782" y="519765"/>
            <a:ext cx="7200900" cy="6096000"/>
          </a:xfrm>
          <a:prstGeom prst="rect">
            <a:avLst/>
          </a:prstGeom>
        </p:spPr>
      </p:pic>
    </p:spTree>
    <p:extLst>
      <p:ext uri="{BB962C8B-B14F-4D97-AF65-F5344CB8AC3E}">
        <p14:creationId xmlns:p14="http://schemas.microsoft.com/office/powerpoint/2010/main" xmlns="" val="1809515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Medieval Europe </a:t>
            </a:r>
            <a:endParaRPr lang="en-US" dirty="0"/>
          </a:p>
        </p:txBody>
      </p:sp>
      <p:pic>
        <p:nvPicPr>
          <p:cNvPr id="5" name="Picture 4" descr="plague2.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51490" y="1995468"/>
            <a:ext cx="6388100" cy="4343400"/>
          </a:xfrm>
          <a:prstGeom prst="rect">
            <a:avLst/>
          </a:prstGeom>
        </p:spPr>
      </p:pic>
    </p:spTree>
    <p:extLst>
      <p:ext uri="{BB962C8B-B14F-4D97-AF65-F5344CB8AC3E}">
        <p14:creationId xmlns:p14="http://schemas.microsoft.com/office/powerpoint/2010/main" xmlns="" val="3768612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Population massacre (-) </a:t>
            </a:r>
          </a:p>
          <a:p>
            <a:r>
              <a:rPr lang="en-US" dirty="0" smtClean="0"/>
              <a:t>Economic issues (-)</a:t>
            </a:r>
          </a:p>
          <a:p>
            <a:r>
              <a:rPr lang="en-US" dirty="0" smtClean="0"/>
              <a:t>Trade decline (-)</a:t>
            </a:r>
          </a:p>
          <a:p>
            <a:r>
              <a:rPr lang="en-US" dirty="0" smtClean="0"/>
              <a:t>Food and Jobs (+)</a:t>
            </a:r>
          </a:p>
          <a:p>
            <a:r>
              <a:rPr lang="en-US" dirty="0" smtClean="0"/>
              <a:t>Awareness (+)</a:t>
            </a:r>
          </a:p>
          <a:p>
            <a:r>
              <a:rPr lang="en-US" dirty="0" smtClean="0"/>
              <a:t>Weakened feudal system (+)</a:t>
            </a:r>
          </a:p>
          <a:p>
            <a:endParaRPr lang="en-US" dirty="0" smtClean="0"/>
          </a:p>
          <a:p>
            <a:endParaRPr lang="en-US" dirty="0"/>
          </a:p>
        </p:txBody>
      </p:sp>
    </p:spTree>
    <p:extLst>
      <p:ext uri="{BB962C8B-B14F-4D97-AF65-F5344CB8AC3E}">
        <p14:creationId xmlns:p14="http://schemas.microsoft.com/office/powerpoint/2010/main" xmlns="" val="3741533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Catholic Church</a:t>
            </a:r>
            <a:br>
              <a:rPr lang="en-US" dirty="0" smtClean="0"/>
            </a:br>
            <a:r>
              <a:rPr lang="en-US" sz="3100" dirty="0" smtClean="0"/>
              <a:t>from around 1050-1200’s</a:t>
            </a:r>
            <a:br>
              <a:rPr lang="en-US" sz="3100" dirty="0" smtClean="0"/>
            </a:br>
            <a:r>
              <a:rPr lang="en-US" sz="3600" dirty="0" smtClean="0"/>
              <a:t>7.6.8</a:t>
            </a:r>
            <a:endParaRPr lang="en-US" sz="3600" dirty="0"/>
          </a:p>
        </p:txBody>
      </p:sp>
      <p:sp>
        <p:nvSpPr>
          <p:cNvPr id="3" name="Content Placeholder 2"/>
          <p:cNvSpPr>
            <a:spLocks noGrp="1"/>
          </p:cNvSpPr>
          <p:nvPr>
            <p:ph idx="1"/>
          </p:nvPr>
        </p:nvSpPr>
        <p:spPr>
          <a:xfrm>
            <a:off x="457200" y="1867612"/>
            <a:ext cx="8229600" cy="4525963"/>
          </a:xfrm>
        </p:spPr>
        <p:txBody>
          <a:bodyPr/>
          <a:lstStyle/>
          <a:p>
            <a:pPr marL="0" indent="0">
              <a:buNone/>
            </a:pPr>
            <a:r>
              <a:rPr lang="en-US" dirty="0" smtClean="0"/>
              <a:t>Medieval Europe- Kings, Popes and the Church</a:t>
            </a:r>
          </a:p>
          <a:p>
            <a:r>
              <a:rPr lang="en-US" dirty="0" smtClean="0"/>
              <a:t>Used it’s power to uphold the teachings of the Church</a:t>
            </a:r>
          </a:p>
          <a:p>
            <a:r>
              <a:rPr lang="en-US" dirty="0" smtClean="0"/>
              <a:t>Thrived politically, intellectually and culturally </a:t>
            </a:r>
            <a:endParaRPr lang="en-US" dirty="0"/>
          </a:p>
          <a:p>
            <a:r>
              <a:rPr lang="en-US" dirty="0" smtClean="0"/>
              <a:t>The Plague brought out a deeper connection and the society strongly needed faith to get them through those times</a:t>
            </a:r>
          </a:p>
        </p:txBody>
      </p:sp>
    </p:spTree>
    <p:extLst>
      <p:ext uri="{BB962C8B-B14F-4D97-AF65-F5344CB8AC3E}">
        <p14:creationId xmlns:p14="http://schemas.microsoft.com/office/powerpoint/2010/main" xmlns="" val="3474553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9040"/>
            <a:ext cx="3008313" cy="1162050"/>
          </a:xfrm>
        </p:spPr>
        <p:txBody>
          <a:bodyPr>
            <a:normAutofit/>
          </a:bodyPr>
          <a:lstStyle/>
          <a:p>
            <a:r>
              <a:rPr lang="en-US" sz="3200" dirty="0" smtClean="0"/>
              <a:t>POLITICALLY…</a:t>
            </a:r>
            <a:endParaRPr lang="en-US" sz="3200" dirty="0"/>
          </a:p>
        </p:txBody>
      </p:sp>
      <p:sp>
        <p:nvSpPr>
          <p:cNvPr id="5" name="Content Placeholder 4"/>
          <p:cNvSpPr>
            <a:spLocks noGrp="1"/>
          </p:cNvSpPr>
          <p:nvPr>
            <p:ph idx="1"/>
          </p:nvPr>
        </p:nvSpPr>
        <p:spPr>
          <a:xfrm>
            <a:off x="3575050" y="718736"/>
            <a:ext cx="5111750" cy="5853113"/>
          </a:xfrm>
        </p:spPr>
        <p:txBody>
          <a:bodyPr/>
          <a:lstStyle/>
          <a:p>
            <a:r>
              <a:rPr lang="en-US" dirty="0" smtClean="0"/>
              <a:t>End of Heresy (conflicting religious teachings)</a:t>
            </a:r>
          </a:p>
          <a:p>
            <a:r>
              <a:rPr lang="en-US" dirty="0" smtClean="0"/>
              <a:t>Jews &amp; Anti-Semitism</a:t>
            </a:r>
          </a:p>
          <a:p>
            <a:r>
              <a:rPr lang="en-US" dirty="0" smtClean="0"/>
              <a:t>Developed new farming techniques</a:t>
            </a:r>
          </a:p>
          <a:p>
            <a:r>
              <a:rPr lang="en-US" dirty="0" smtClean="0"/>
              <a:t>Roles of Clergy</a:t>
            </a:r>
          </a:p>
          <a:p>
            <a:pPr marL="0" indent="0">
              <a:buNone/>
            </a:pPr>
            <a:endParaRPr lang="en-US" dirty="0" smtClean="0"/>
          </a:p>
        </p:txBody>
      </p:sp>
    </p:spTree>
    <p:extLst>
      <p:ext uri="{BB962C8B-B14F-4D97-AF65-F5344CB8AC3E}">
        <p14:creationId xmlns:p14="http://schemas.microsoft.com/office/powerpoint/2010/main" xmlns="" val="4281142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5140"/>
            <a:ext cx="3008313" cy="1162050"/>
          </a:xfrm>
        </p:spPr>
        <p:txBody>
          <a:bodyPr>
            <a:normAutofit/>
          </a:bodyPr>
          <a:lstStyle/>
          <a:p>
            <a:r>
              <a:rPr lang="en-US" sz="2800" dirty="0" smtClean="0"/>
              <a:t>INTELLECTUALLY…</a:t>
            </a:r>
            <a:endParaRPr lang="en-US" sz="2800" dirty="0"/>
          </a:p>
        </p:txBody>
      </p:sp>
      <p:sp>
        <p:nvSpPr>
          <p:cNvPr id="3" name="Content Placeholder 2"/>
          <p:cNvSpPr>
            <a:spLocks noGrp="1"/>
          </p:cNvSpPr>
          <p:nvPr>
            <p:ph idx="1"/>
          </p:nvPr>
        </p:nvSpPr>
        <p:spPr>
          <a:xfrm>
            <a:off x="3575050" y="1004887"/>
            <a:ext cx="5111750" cy="5853113"/>
          </a:xfrm>
        </p:spPr>
        <p:txBody>
          <a:bodyPr/>
          <a:lstStyle/>
          <a:p>
            <a:r>
              <a:rPr lang="en-US" dirty="0" smtClean="0"/>
              <a:t>The Church created the first universities</a:t>
            </a:r>
          </a:p>
          <a:p>
            <a:r>
              <a:rPr lang="en-US" dirty="0" smtClean="0"/>
              <a:t>Preserved the Latin language &amp; translated many works from others</a:t>
            </a:r>
          </a:p>
          <a:p>
            <a:r>
              <a:rPr lang="en-US" dirty="0" smtClean="0"/>
              <a:t>Monastic &amp; Mendicant religious orders</a:t>
            </a:r>
          </a:p>
          <a:p>
            <a:r>
              <a:rPr lang="en-US" dirty="0" smtClean="0"/>
              <a:t>Scholasticism </a:t>
            </a:r>
          </a:p>
          <a:p>
            <a:r>
              <a:rPr lang="en-US" dirty="0" smtClean="0"/>
              <a:t>St. Thomas Aquinas 1225-1274</a:t>
            </a:r>
          </a:p>
        </p:txBody>
      </p:sp>
    </p:spTree>
    <p:extLst>
      <p:ext uri="{BB962C8B-B14F-4D97-AF65-F5344CB8AC3E}">
        <p14:creationId xmlns:p14="http://schemas.microsoft.com/office/powerpoint/2010/main" xmlns="" val="4034693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Religious Order </a:t>
            </a:r>
            <a:endParaRPr lang="en-US" dirty="0"/>
          </a:p>
        </p:txBody>
      </p:sp>
      <p:sp>
        <p:nvSpPr>
          <p:cNvPr id="3" name="Content Placeholder 2"/>
          <p:cNvSpPr>
            <a:spLocks noGrp="1"/>
          </p:cNvSpPr>
          <p:nvPr>
            <p:ph idx="1"/>
          </p:nvPr>
        </p:nvSpPr>
        <p:spPr/>
        <p:txBody>
          <a:bodyPr/>
          <a:lstStyle/>
          <a:p>
            <a:r>
              <a:rPr lang="en-US" dirty="0" smtClean="0"/>
              <a:t>Cistercian order founded in 1098</a:t>
            </a:r>
          </a:p>
          <a:p>
            <a:r>
              <a:rPr lang="en-US" dirty="0" smtClean="0"/>
              <a:t>Bernard of </a:t>
            </a:r>
            <a:r>
              <a:rPr lang="en-US" dirty="0" err="1" smtClean="0"/>
              <a:t>Clairvaux</a:t>
            </a:r>
            <a:r>
              <a:rPr lang="en-US" dirty="0" smtClean="0"/>
              <a:t>- most famous Cistercian monk </a:t>
            </a:r>
          </a:p>
          <a:p>
            <a:r>
              <a:rPr lang="en-US" dirty="0" smtClean="0"/>
              <a:t>A.D. 1000 and 1200 women entered convents </a:t>
            </a:r>
          </a:p>
          <a:p>
            <a:r>
              <a:rPr lang="en-US" dirty="0" smtClean="0"/>
              <a:t>Most educated women in medieval Europe were </a:t>
            </a:r>
            <a:r>
              <a:rPr lang="en-US" smtClean="0"/>
              <a:t>nuns.</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7" y="4964113"/>
            <a:ext cx="3008313" cy="1162050"/>
          </a:xfrm>
        </p:spPr>
        <p:txBody>
          <a:bodyPr>
            <a:normAutofit/>
          </a:bodyPr>
          <a:lstStyle/>
          <a:p>
            <a:r>
              <a:rPr lang="en-US" sz="2800" dirty="0" smtClean="0"/>
              <a:t>AESTHETICALLY…</a:t>
            </a:r>
            <a:endParaRPr lang="en-US" sz="2800" dirty="0"/>
          </a:p>
        </p:txBody>
      </p:sp>
      <p:sp>
        <p:nvSpPr>
          <p:cNvPr id="3" name="Content Placeholder 2"/>
          <p:cNvSpPr>
            <a:spLocks noGrp="1"/>
          </p:cNvSpPr>
          <p:nvPr>
            <p:ph idx="1"/>
          </p:nvPr>
        </p:nvSpPr>
        <p:spPr>
          <a:xfrm>
            <a:off x="3575050" y="2460958"/>
            <a:ext cx="5111750" cy="5853113"/>
          </a:xfrm>
        </p:spPr>
        <p:txBody>
          <a:bodyPr/>
          <a:lstStyle/>
          <a:p>
            <a:r>
              <a:rPr lang="en-US" dirty="0" smtClean="0"/>
              <a:t>Heaven and the “good life”</a:t>
            </a:r>
          </a:p>
          <a:p>
            <a:r>
              <a:rPr lang="en-US" dirty="0" smtClean="0"/>
              <a:t>Trade, Banking, Business prospered with strong government ruling</a:t>
            </a:r>
          </a:p>
          <a:p>
            <a:r>
              <a:rPr lang="en-US" dirty="0" smtClean="0"/>
              <a:t>Building boom 1000-1100s</a:t>
            </a:r>
          </a:p>
          <a:p>
            <a:r>
              <a:rPr lang="en-US" dirty="0" smtClean="0"/>
              <a:t>Architecture and Culture</a:t>
            </a:r>
          </a:p>
        </p:txBody>
      </p:sp>
    </p:spTree>
    <p:extLst>
      <p:ext uri="{BB962C8B-B14F-4D97-AF65-F5344CB8AC3E}">
        <p14:creationId xmlns:p14="http://schemas.microsoft.com/office/powerpoint/2010/main" xmlns="" val="32132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Friars </a:t>
            </a:r>
            <a:endParaRPr lang="en-US" dirty="0"/>
          </a:p>
        </p:txBody>
      </p:sp>
      <p:sp>
        <p:nvSpPr>
          <p:cNvPr id="3" name="Content Placeholder 2"/>
          <p:cNvSpPr>
            <a:spLocks noGrp="1"/>
          </p:cNvSpPr>
          <p:nvPr>
            <p:ph idx="1"/>
          </p:nvPr>
        </p:nvSpPr>
        <p:spPr/>
        <p:txBody>
          <a:bodyPr/>
          <a:lstStyle/>
          <a:p>
            <a:r>
              <a:rPr lang="en-US" dirty="0" smtClean="0"/>
              <a:t>1200s  brought new religious orders </a:t>
            </a:r>
          </a:p>
          <a:p>
            <a:r>
              <a:rPr lang="en-US" dirty="0" smtClean="0"/>
              <a:t>Friars-different from monks because they did not stay in monasteries.</a:t>
            </a:r>
          </a:p>
          <a:p>
            <a:r>
              <a:rPr lang="en-US" dirty="0" smtClean="0"/>
              <a:t>Francis of Assisi- founded the first order of Friars and they became known as Franciscans </a:t>
            </a:r>
          </a:p>
          <a:p>
            <a:r>
              <a:rPr lang="en-US" dirty="0" smtClean="0"/>
              <a:t>Dominicans </a:t>
            </a:r>
          </a:p>
        </p:txBody>
      </p:sp>
      <p:pic>
        <p:nvPicPr>
          <p:cNvPr id="1026" name="Picture 2" descr="https://encrypted-tbn0.google.com/images?q=tbn:ANd9GcQLkqfxo3JborTTFQN-q_L17E_WT_paTr45N3EYH5SJN7W_0DxB"/>
          <p:cNvPicPr>
            <a:picLocks noChangeAspect="1" noChangeArrowheads="1"/>
          </p:cNvPicPr>
          <p:nvPr/>
        </p:nvPicPr>
        <p:blipFill>
          <a:blip r:embed="rId2" cstate="print"/>
          <a:srcRect/>
          <a:stretch>
            <a:fillRect/>
          </a:stretch>
        </p:blipFill>
        <p:spPr bwMode="auto">
          <a:xfrm>
            <a:off x="7172325" y="4533899"/>
            <a:ext cx="1971675" cy="2324101"/>
          </a:xfrm>
          <a:prstGeom prst="rect">
            <a:avLst/>
          </a:prstGeom>
          <a:noFill/>
        </p:spPr>
      </p:pic>
      <p:pic>
        <p:nvPicPr>
          <p:cNvPr id="1028" name="Picture 4" descr="https://encrypted-tbn0.google.com/images?q=tbn:ANd9GcQPtiq7IBIvj1wZgTcFTYd7bzaZe2pHHc27WW0qwRwmeL9AE_ea"/>
          <p:cNvPicPr>
            <a:picLocks noChangeAspect="1" noChangeArrowheads="1"/>
          </p:cNvPicPr>
          <p:nvPr/>
        </p:nvPicPr>
        <p:blipFill>
          <a:blip r:embed="rId3" cstate="print"/>
          <a:srcRect/>
          <a:stretch>
            <a:fillRect/>
          </a:stretch>
        </p:blipFill>
        <p:spPr bwMode="auto">
          <a:xfrm>
            <a:off x="5410200" y="4238625"/>
            <a:ext cx="1743075" cy="26193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religion </a:t>
            </a:r>
            <a:endParaRPr lang="en-US" dirty="0"/>
          </a:p>
        </p:txBody>
      </p:sp>
      <p:sp>
        <p:nvSpPr>
          <p:cNvPr id="3" name="Content Placeholder 2"/>
          <p:cNvSpPr>
            <a:spLocks noGrp="1"/>
          </p:cNvSpPr>
          <p:nvPr>
            <p:ph idx="1"/>
          </p:nvPr>
        </p:nvSpPr>
        <p:spPr/>
        <p:txBody>
          <a:bodyPr/>
          <a:lstStyle/>
          <a:p>
            <a:r>
              <a:rPr lang="en-US" dirty="0" smtClean="0"/>
              <a:t>Daily life revolved around the Catholic Church</a:t>
            </a:r>
          </a:p>
          <a:p>
            <a:r>
              <a:rPr lang="en-US" dirty="0" smtClean="0"/>
              <a:t>Sundays and holy days people went to mass</a:t>
            </a:r>
          </a:p>
          <a:p>
            <a:r>
              <a:rPr lang="en-US" dirty="0" smtClean="0"/>
              <a:t>During mass medieval Christians took part in Church rituals called sacraments. </a:t>
            </a:r>
          </a:p>
        </p:txBody>
      </p:sp>
      <p:pic>
        <p:nvPicPr>
          <p:cNvPr id="20486" name="Picture 6" descr="http://3.bp.blogspot.com/_hMTEA59myUc/TAbbuV2RfzI/AAAAAAAACbc/1LASsVwrodU/s1600/bread+and+wine.jpg"/>
          <p:cNvPicPr>
            <a:picLocks noChangeAspect="1" noChangeArrowheads="1"/>
          </p:cNvPicPr>
          <p:nvPr/>
        </p:nvPicPr>
        <p:blipFill>
          <a:blip r:embed="rId2" cstate="print"/>
          <a:srcRect/>
          <a:stretch>
            <a:fillRect/>
          </a:stretch>
        </p:blipFill>
        <p:spPr bwMode="auto">
          <a:xfrm>
            <a:off x="0" y="3810000"/>
            <a:ext cx="2971800" cy="304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Saints </a:t>
            </a:r>
            <a:endParaRPr lang="en-US" dirty="0"/>
          </a:p>
        </p:txBody>
      </p:sp>
      <p:sp>
        <p:nvSpPr>
          <p:cNvPr id="3" name="Content Placeholder 2"/>
          <p:cNvSpPr>
            <a:spLocks noGrp="1"/>
          </p:cNvSpPr>
          <p:nvPr>
            <p:ph idx="1"/>
          </p:nvPr>
        </p:nvSpPr>
        <p:spPr/>
        <p:txBody>
          <a:bodyPr/>
          <a:lstStyle/>
          <a:p>
            <a:r>
              <a:rPr lang="en-US" dirty="0" smtClean="0"/>
              <a:t>Holy men and women who had died and were believed to be in heaven.</a:t>
            </a:r>
          </a:p>
          <a:p>
            <a:r>
              <a:rPr lang="en-US" dirty="0" smtClean="0"/>
              <a:t>Their presence before God allowed them to ask favors for people who prayed to them.</a:t>
            </a:r>
          </a:p>
          <a:p>
            <a:r>
              <a:rPr lang="en-US" dirty="0" smtClean="0"/>
              <a:t>Mary the Mother of Jesus </a:t>
            </a:r>
          </a:p>
          <a:p>
            <a:r>
              <a:rPr lang="en-US" dirty="0" smtClean="0"/>
              <a:t>People tried to make a connection to the saints by touching </a:t>
            </a:r>
            <a:r>
              <a:rPr lang="en-US" dirty="0" smtClean="0">
                <a:solidFill>
                  <a:schemeClr val="tx1"/>
                </a:solidFill>
              </a:rPr>
              <a:t>relics</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Inquisition </a:t>
            </a:r>
            <a:endParaRPr lang="en-US" dirty="0"/>
          </a:p>
        </p:txBody>
      </p:sp>
      <p:sp>
        <p:nvSpPr>
          <p:cNvPr id="3" name="Content Placeholder 2"/>
          <p:cNvSpPr>
            <a:spLocks noGrp="1"/>
          </p:cNvSpPr>
          <p:nvPr>
            <p:ph idx="1"/>
          </p:nvPr>
        </p:nvSpPr>
        <p:spPr/>
        <p:txBody>
          <a:bodyPr/>
          <a:lstStyle/>
          <a:p>
            <a:r>
              <a:rPr lang="en-US" dirty="0" smtClean="0"/>
              <a:t>Leaders wanted everyone to accept the Church’s teachings.</a:t>
            </a:r>
          </a:p>
          <a:p>
            <a:r>
              <a:rPr lang="en-US" dirty="0" smtClean="0"/>
              <a:t>The church tried to an end to </a:t>
            </a:r>
            <a:r>
              <a:rPr lang="en-US" dirty="0" smtClean="0">
                <a:solidFill>
                  <a:schemeClr val="tx1"/>
                </a:solidFill>
              </a:rPr>
              <a:t>heresy</a:t>
            </a:r>
            <a:r>
              <a:rPr lang="en-US" dirty="0" smtClean="0"/>
              <a:t> </a:t>
            </a:r>
          </a:p>
          <a:p>
            <a:r>
              <a:rPr lang="en-US" dirty="0" smtClean="0"/>
              <a:t>Sent groups to preach the Church’s message </a:t>
            </a:r>
          </a:p>
          <a:p>
            <a:r>
              <a:rPr lang="en-US" dirty="0" smtClean="0"/>
              <a:t>1233 Inquisition (church court)  was established by the pope</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Job was to try people suspected of heresy</a:t>
            </a:r>
          </a:p>
          <a:p>
            <a:r>
              <a:rPr lang="en-US" dirty="0" smtClean="0"/>
              <a:t>People brought before the Inquisition were urged to confess their heresy and ask for forgiveness.</a:t>
            </a:r>
          </a:p>
          <a:p>
            <a:r>
              <a:rPr lang="en-US" dirty="0" smtClean="0"/>
              <a:t>Those who refused: could be tortured until they admitted, considered guilty and turned over to political leaders who would execute them.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were the Jews treated…</a:t>
            </a:r>
            <a:endParaRPr lang="en-US" dirty="0"/>
          </a:p>
        </p:txBody>
      </p:sp>
      <p:sp>
        <p:nvSpPr>
          <p:cNvPr id="3" name="Content Placeholder 2"/>
          <p:cNvSpPr>
            <a:spLocks noGrp="1"/>
          </p:cNvSpPr>
          <p:nvPr>
            <p:ph idx="1"/>
          </p:nvPr>
        </p:nvSpPr>
        <p:spPr/>
        <p:txBody>
          <a:bodyPr/>
          <a:lstStyle/>
          <a:p>
            <a:r>
              <a:rPr lang="en-US" dirty="0" smtClean="0"/>
              <a:t>Jews were persecuted as actively as heretics were </a:t>
            </a:r>
          </a:p>
          <a:p>
            <a:r>
              <a:rPr lang="en-US" dirty="0" smtClean="0"/>
              <a:t>Many Europeans hated Jews for refusing to become Christians </a:t>
            </a:r>
          </a:p>
          <a:p>
            <a:r>
              <a:rPr lang="en-US" dirty="0" smtClean="0"/>
              <a:t>Some Jewish people were moneylenders who charged interest and at the time Christians believed charging interest was a sin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Semitism </a:t>
            </a:r>
            <a:endParaRPr lang="en-US" dirty="0"/>
          </a:p>
        </p:txBody>
      </p:sp>
      <p:sp>
        <p:nvSpPr>
          <p:cNvPr id="3" name="Content Placeholder 2"/>
          <p:cNvSpPr>
            <a:spLocks noGrp="1"/>
          </p:cNvSpPr>
          <p:nvPr>
            <p:ph idx="1"/>
          </p:nvPr>
        </p:nvSpPr>
        <p:spPr/>
        <p:txBody>
          <a:bodyPr>
            <a:normAutofit lnSpcReduction="10000"/>
          </a:bodyPr>
          <a:lstStyle/>
          <a:p>
            <a:r>
              <a:rPr lang="en-US" dirty="0" smtClean="0"/>
              <a:t>Jews became scapegoats </a:t>
            </a:r>
          </a:p>
          <a:p>
            <a:r>
              <a:rPr lang="en-US" dirty="0" smtClean="0"/>
              <a:t>Christian mobs attacked and killed thousands of Jews.</a:t>
            </a:r>
          </a:p>
          <a:p>
            <a:r>
              <a:rPr lang="en-US" dirty="0" smtClean="0"/>
              <a:t>Governments made them wear special badges or clothing </a:t>
            </a:r>
          </a:p>
          <a:p>
            <a:r>
              <a:rPr lang="en-US" dirty="0" smtClean="0"/>
              <a:t>In some places they had to live in separate communities known as ghettos </a:t>
            </a:r>
          </a:p>
          <a:p>
            <a:r>
              <a:rPr lang="en-US" dirty="0" smtClean="0"/>
              <a:t>Lost the right to own land and practice certain trades </a:t>
            </a:r>
          </a:p>
          <a:p>
            <a:endParaRPr lang="en-US" dirty="0" smtClean="0"/>
          </a:p>
          <a:p>
            <a:endParaRPr lang="en-US" dirty="0"/>
          </a:p>
        </p:txBody>
      </p:sp>
    </p:spTree>
  </p:cSld>
  <p:clrMapOvr>
    <a:masterClrMapping/>
  </p:clrMapOvr>
</p:sld>
</file>

<file path=ppt/theme/theme1.xml><?xml version="1.0" encoding="utf-8"?>
<a:theme xmlns:a="http://schemas.openxmlformats.org/drawingml/2006/main" name="TS01028677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600</Words>
  <Application>Microsoft Office PowerPoint</Application>
  <PresentationFormat>On-screen Show (4:3)</PresentationFormat>
  <Paragraphs>78</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TS010286770</vt:lpstr>
      <vt:lpstr>Black</vt:lpstr>
      <vt:lpstr>Chapter 15:  The Church and Society  The late Middle Ages </vt:lpstr>
      <vt:lpstr>New Religious Order </vt:lpstr>
      <vt:lpstr>Friars </vt:lpstr>
      <vt:lpstr>Role of religion </vt:lpstr>
      <vt:lpstr>Saints </vt:lpstr>
      <vt:lpstr>Inquisition </vt:lpstr>
      <vt:lpstr>Slide 7</vt:lpstr>
      <vt:lpstr>How were the Jews treated…</vt:lpstr>
      <vt:lpstr>Anti- Semitism </vt:lpstr>
      <vt:lpstr>Slide 10</vt:lpstr>
      <vt:lpstr>7.6.7 The Bubonic Plague</vt:lpstr>
      <vt:lpstr>Begins in Central Asia-1330’s</vt:lpstr>
      <vt:lpstr>Spreading the Disease</vt:lpstr>
      <vt:lpstr>Across the Continent…</vt:lpstr>
      <vt:lpstr>Medieval Europe </vt:lpstr>
      <vt:lpstr>IMPACTS</vt:lpstr>
      <vt:lpstr>The Catholic Church from around 1050-1200’s 7.6.8</vt:lpstr>
      <vt:lpstr>POLITICALLY…</vt:lpstr>
      <vt:lpstr>INTELLECTUALLY…</vt:lpstr>
      <vt:lpstr>AESTHETICALLY…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The Church and Society  The late Middle Ages </dc:title>
  <dc:creator>Erika</dc:creator>
  <cp:lastModifiedBy>Erika</cp:lastModifiedBy>
  <cp:revision>1</cp:revision>
  <dcterms:created xsi:type="dcterms:W3CDTF">2011-12-11T20:03:13Z</dcterms:created>
  <dcterms:modified xsi:type="dcterms:W3CDTF">2011-12-11T20:04:15Z</dcterms:modified>
</cp:coreProperties>
</file>