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0"/>
  </p:notesMasterIdLst>
  <p:sldIdLst>
    <p:sldId id="308" r:id="rId2"/>
    <p:sldId id="259" r:id="rId3"/>
    <p:sldId id="260" r:id="rId4"/>
    <p:sldId id="261" r:id="rId5"/>
    <p:sldId id="304" r:id="rId6"/>
    <p:sldId id="262" r:id="rId7"/>
    <p:sldId id="263" r:id="rId8"/>
    <p:sldId id="305"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306" r:id="rId23"/>
    <p:sldId id="279" r:id="rId24"/>
    <p:sldId id="280" r:id="rId25"/>
    <p:sldId id="281" r:id="rId26"/>
    <p:sldId id="282" r:id="rId27"/>
    <p:sldId id="283" r:id="rId28"/>
    <p:sldId id="284" r:id="rId29"/>
    <p:sldId id="285" r:id="rId30"/>
    <p:sldId id="286" r:id="rId31"/>
    <p:sldId id="307"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7" autoAdjust="0"/>
  </p:normalViewPr>
  <p:slideViewPr>
    <p:cSldViewPr>
      <p:cViewPr>
        <p:scale>
          <a:sx n="50" d="100"/>
          <a:sy n="50" d="100"/>
        </p:scale>
        <p:origin x="-1044" y="-27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E2CE57-4F27-404E-9832-4880870748A8}" type="slidenum">
              <a:rPr lang="en-US"/>
              <a:pPr>
                <a:defRPr/>
              </a:pPr>
              <a:t>‹#›</a:t>
            </a:fld>
            <a:endParaRPr lang="en-US"/>
          </a:p>
        </p:txBody>
      </p:sp>
    </p:spTree>
    <p:extLst>
      <p:ext uri="{BB962C8B-B14F-4D97-AF65-F5344CB8AC3E}">
        <p14:creationId xmlns:p14="http://schemas.microsoft.com/office/powerpoint/2010/main" val="679542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4CF45B-9C00-4E67-A491-81C08422628C}" type="slidenum">
              <a:rPr lang="en-US" smtClean="0"/>
              <a:pPr eaLnBrk="1" hangingPunct="1"/>
              <a:t>2</a:t>
            </a:fld>
            <a:endParaRPr lang="en-US" smtClean="0"/>
          </a:p>
        </p:txBody>
      </p:sp>
      <p:sp>
        <p:nvSpPr>
          <p:cNvPr id="53251" name="Rectangle 2"/>
          <p:cNvSpPr>
            <a:spLocks noRot="1" noChangeArrowheads="1" noTextEdit="1"/>
          </p:cNvSpPr>
          <p:nvPr>
            <p:ph type="sldImg"/>
          </p:nvPr>
        </p:nvSpPr>
        <p:spPr>
          <a:xfrm>
            <a:off x="1150938" y="690563"/>
            <a:ext cx="4557712" cy="3417887"/>
          </a:xfrm>
          <a:ln w="12700" cap="flat">
            <a:solidFill>
              <a:schemeClr val="tx1"/>
            </a:solidFill>
          </a:ln>
        </p:spPr>
      </p:sp>
      <p:sp>
        <p:nvSpPr>
          <p:cNvPr id="5325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0" tIns="45920" rIns="91840" bIns="45920"/>
          <a:lstStyle/>
          <a:p>
            <a:pPr eaLnBrk="1" hangingPunct="1"/>
            <a:r>
              <a:rPr lang="en-US" smtClean="0"/>
              <a:t>No additional notes.</a:t>
            </a:r>
            <a:endParaRPr lang="en-US" sz="80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BF4F0D-3907-474A-86D3-DF2D67459BEF}" type="slidenum">
              <a:rPr lang="en-US" smtClean="0"/>
              <a:pPr eaLnBrk="1" hangingPunct="1"/>
              <a:t>11</a:t>
            </a:fld>
            <a:endParaRPr lang="en-US" smtClean="0"/>
          </a:p>
        </p:txBody>
      </p:sp>
      <p:sp>
        <p:nvSpPr>
          <p:cNvPr id="62467" name="Rectangle 2"/>
          <p:cNvSpPr>
            <a:spLocks noRot="1" noChangeArrowheads="1" noTextEdit="1"/>
          </p:cNvSpPr>
          <p:nvPr>
            <p:ph type="sldImg"/>
          </p:nvPr>
        </p:nvSpPr>
        <p:spPr>
          <a:xfrm>
            <a:off x="1150938" y="690563"/>
            <a:ext cx="4557712" cy="3417887"/>
          </a:xfrm>
          <a:ln/>
        </p:spPr>
      </p:sp>
      <p:sp>
        <p:nvSpPr>
          <p:cNvPr id="6246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endParaRPr lang="en-US" smtClean="0"/>
          </a:p>
          <a:p>
            <a:pPr eaLnBrk="1" hangingPunct="1">
              <a:buFontTx/>
              <a:buChar char="•"/>
            </a:pPr>
            <a:r>
              <a:rPr lang="en-US" smtClean="0">
                <a:cs typeface="Times New Roman" pitchFamily="18" charset="0"/>
              </a:rPr>
              <a:t>The Gantt chart, first conceived by Henry L. Gantt in 1917, is the most commonly used project scheduling and progress evaluation tool. </a:t>
            </a:r>
          </a:p>
          <a:p>
            <a:pPr eaLnBrk="1" hangingPunct="1">
              <a:buFontTx/>
              <a:buChar char="•"/>
            </a:pPr>
            <a:r>
              <a:rPr lang="en-US" smtClean="0">
                <a:cs typeface="Times New Roman" pitchFamily="18" charset="0"/>
              </a:rPr>
              <a:t>PERT, which stands for </a:t>
            </a:r>
            <a:r>
              <a:rPr lang="en-US" i="1" smtClean="0">
                <a:cs typeface="Times New Roman" pitchFamily="18" charset="0"/>
              </a:rPr>
              <a:t>Project Evaluation and Review Technique</a:t>
            </a:r>
            <a:r>
              <a:rPr lang="en-US" smtClean="0">
                <a:cs typeface="Times New Roman" pitchFamily="18" charset="0"/>
              </a:rPr>
              <a:t>, was developed in the late 1950s to plan and control large weapons development projects for the U.S. Navy.</a:t>
            </a:r>
          </a:p>
          <a:p>
            <a:pPr eaLnBrk="1" hangingPunct="1">
              <a:buFontTx/>
              <a:buChar char="•"/>
            </a:pPr>
            <a:r>
              <a:rPr lang="en-US" smtClean="0">
                <a:cs typeface="Times New Roman" pitchFamily="18" charset="0"/>
              </a:rPr>
              <a:t>The tools are not mutually exclusive (especially when PERT is based on “activity on the node” conventions).  That is why (and how) most project management software tools maintain both views simultaneously.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9C9B95-F4A9-49D8-807E-74E61818164A}" type="slidenum">
              <a:rPr lang="en-US" smtClean="0"/>
              <a:pPr eaLnBrk="1" hangingPunct="1"/>
              <a:t>12</a:t>
            </a:fld>
            <a:endParaRPr lang="en-US" smtClean="0"/>
          </a:p>
        </p:txBody>
      </p:sp>
      <p:sp>
        <p:nvSpPr>
          <p:cNvPr id="63491" name="Rectangle 2"/>
          <p:cNvSpPr>
            <a:spLocks noRot="1" noChangeArrowheads="1" noTextEdit="1"/>
          </p:cNvSpPr>
          <p:nvPr>
            <p:ph type="sldImg"/>
          </p:nvPr>
        </p:nvSpPr>
        <p:spPr>
          <a:xfrm>
            <a:off x="1150938" y="690563"/>
            <a:ext cx="4557712" cy="3417887"/>
          </a:xfrm>
          <a:ln/>
        </p:spPr>
      </p:sp>
      <p:sp>
        <p:nvSpPr>
          <p:cNvPr id="6349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PERT was developed to make clear the </a:t>
            </a:r>
            <a:r>
              <a:rPr lang="en-US" i="1" smtClean="0">
                <a:cs typeface="Times New Roman" pitchFamily="18" charset="0"/>
              </a:rPr>
              <a:t>interdependence</a:t>
            </a:r>
            <a:r>
              <a:rPr lang="en-US" smtClean="0">
                <a:cs typeface="Times New Roman" pitchFamily="18" charset="0"/>
              </a:rPr>
              <a:t> between project tasks before those tasks are scheduled. The boxes represent project tasks (we used phases from Chapter 3). (The content of the boxes can be adjusted to show various project attributes such as schedule and actual start and finish times.) The arrows indicate that one task is dependent upon the start or completion of another task. </a:t>
            </a:r>
          </a:p>
          <a:p>
            <a:pPr eaLnBrk="1" hangingPunct="1">
              <a:buFontTx/>
              <a:buChar char="•"/>
            </a:pPr>
            <a:r>
              <a:rPr lang="en-US" smtClean="0">
                <a:cs typeface="Times New Roman" pitchFamily="18" charset="0"/>
              </a:rPr>
              <a:t>The “data” recorded in the nodes on a PERT chart vary with project management software tools.  Microsoft </a:t>
            </a:r>
            <a:r>
              <a:rPr lang="en-US" i="1" smtClean="0">
                <a:cs typeface="Times New Roman" pitchFamily="18" charset="0"/>
              </a:rPr>
              <a:t>Project</a:t>
            </a:r>
            <a:r>
              <a:rPr lang="en-US" smtClean="0">
                <a:cs typeface="Times New Roman" pitchFamily="18" charset="0"/>
              </a:rPr>
              <a:t> supports different combinations of data in the nodes.</a:t>
            </a:r>
          </a:p>
          <a:p>
            <a:pPr eaLnBrk="1" hangingPunct="1">
              <a:buFontTx/>
              <a:buChar char="•"/>
            </a:pPr>
            <a:r>
              <a:rPr lang="en-US" smtClean="0">
                <a:cs typeface="Times New Roman" pitchFamily="18" charset="0"/>
              </a:rPr>
              <a:t>See the comments at the beginning of the IG for an explanation of the “activity on the node: convention.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1B9E3A-2901-4E53-AB04-911C18038043}" type="slidenum">
              <a:rPr lang="en-US" smtClean="0"/>
              <a:pPr eaLnBrk="1" hangingPunct="1"/>
              <a:t>13</a:t>
            </a:fld>
            <a:endParaRPr lang="en-US" smtClean="0"/>
          </a:p>
        </p:txBody>
      </p:sp>
      <p:sp>
        <p:nvSpPr>
          <p:cNvPr id="64515" name="Rectangle 2"/>
          <p:cNvSpPr>
            <a:spLocks noRot="1" noChangeArrowheads="1" noTextEdit="1"/>
          </p:cNvSpPr>
          <p:nvPr>
            <p:ph type="sldImg"/>
          </p:nvPr>
        </p:nvSpPr>
        <p:spPr>
          <a:xfrm>
            <a:off x="1150938" y="690563"/>
            <a:ext cx="4557712" cy="3417887"/>
          </a:xfrm>
          <a:ln/>
        </p:spPr>
      </p:sp>
      <p:sp>
        <p:nvSpPr>
          <p:cNvPr id="6451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Gantt charts offer the advantage of clearly showing </a:t>
            </a:r>
            <a:r>
              <a:rPr lang="en-US" i="1" smtClean="0">
                <a:cs typeface="Times New Roman" pitchFamily="18" charset="0"/>
              </a:rPr>
              <a:t>overlapping</a:t>
            </a:r>
            <a:r>
              <a:rPr lang="en-US" smtClean="0">
                <a:cs typeface="Times New Roman" pitchFamily="18" charset="0"/>
              </a:rPr>
              <a:t> tasks, that is, tasks that can be performed at the same time. The bars can be shaded to clearly indicate percentage completion and project progress. The figure demonstrates which phases are ahead and behind schedule at a glance. The popularity of Gantt charts stems from their simplicity—they are easy to learn, read, prepare, and use.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5FF3E3-7543-4C8D-A1B6-FC376950CDFF}" type="slidenum">
              <a:rPr lang="en-US" smtClean="0"/>
              <a:pPr eaLnBrk="1" hangingPunct="1"/>
              <a:t>14</a:t>
            </a:fld>
            <a:endParaRPr lang="en-US" smtClean="0"/>
          </a:p>
        </p:txBody>
      </p:sp>
      <p:sp>
        <p:nvSpPr>
          <p:cNvPr id="65539" name="Rectangle 2"/>
          <p:cNvSpPr>
            <a:spLocks noRot="1" noChangeArrowheads="1" noTextEdit="1"/>
          </p:cNvSpPr>
          <p:nvPr>
            <p:ph type="sldImg"/>
          </p:nvPr>
        </p:nvSpPr>
        <p:spPr>
          <a:xfrm>
            <a:off x="1150938" y="690563"/>
            <a:ext cx="4557712" cy="3417887"/>
          </a:xfrm>
          <a:ln/>
        </p:spPr>
      </p:sp>
      <p:sp>
        <p:nvSpPr>
          <p:cNvPr id="6554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The previous slide’s Gantt chart was built using Microsoft </a:t>
            </a:r>
            <a:r>
              <a:rPr lang="en-US" i="1" smtClean="0">
                <a:cs typeface="Times New Roman" pitchFamily="18" charset="0"/>
              </a:rPr>
              <a:t>Visio</a:t>
            </a:r>
            <a:r>
              <a:rPr lang="en-US" smtClean="0">
                <a:cs typeface="Times New Roman" pitchFamily="18" charset="0"/>
              </a:rPr>
              <a:t>.  This one was built with Microsoft </a:t>
            </a:r>
            <a:r>
              <a:rPr lang="en-US" i="1" smtClean="0">
                <a:cs typeface="Times New Roman" pitchFamily="18" charset="0"/>
              </a:rPr>
              <a:t>Project</a:t>
            </a:r>
            <a:r>
              <a:rPr lang="en-US" smtClean="0">
                <a:cs typeface="Times New Roman" pitchFamily="18" charset="0"/>
              </a:rPr>
              <a:t>.</a:t>
            </a:r>
          </a:p>
          <a:p>
            <a:pPr eaLnBrk="1" hangingPunct="1">
              <a:buFontTx/>
              <a:buChar char="•"/>
            </a:pPr>
            <a:r>
              <a:rPr lang="en-US" smtClean="0">
                <a:cs typeface="Times New Roman" pitchFamily="18" charset="0"/>
              </a:rPr>
              <a:t>Emphasize that Gantt charts can also show milestones and intertask dependencies.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4F570B-645E-41EC-89E2-11D32406EB4D}" type="slidenum">
              <a:rPr lang="en-US" smtClean="0"/>
              <a:pPr eaLnBrk="1" hangingPunct="1"/>
              <a:t>15</a:t>
            </a:fld>
            <a:endParaRPr lang="en-US" smtClean="0"/>
          </a:p>
        </p:txBody>
      </p:sp>
      <p:sp>
        <p:nvSpPr>
          <p:cNvPr id="66563" name="Rectangle 2"/>
          <p:cNvSpPr>
            <a:spLocks noRot="1" noChangeArrowheads="1" noTextEdit="1"/>
          </p:cNvSpPr>
          <p:nvPr>
            <p:ph type="sldImg"/>
          </p:nvPr>
        </p:nvSpPr>
        <p:spPr>
          <a:xfrm>
            <a:off x="1150938" y="690563"/>
            <a:ext cx="4557712" cy="3417887"/>
          </a:xfrm>
          <a:ln/>
        </p:spPr>
      </p:sp>
      <p:sp>
        <p:nvSpPr>
          <p:cNvPr id="6656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Notice that summary tasks do not have dependencies and are represented in black.  The authors chose to use red to depict critical tasks (discussed later in the chapter.  Milestones are depicted in teal.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7160D2-D1F7-4B35-A4A2-06C660590388}" type="slidenum">
              <a:rPr lang="en-US" smtClean="0"/>
              <a:pPr eaLnBrk="1" hangingPunct="1"/>
              <a:t>16</a:t>
            </a:fld>
            <a:endParaRPr lang="en-US" smtClean="0"/>
          </a:p>
        </p:txBody>
      </p:sp>
      <p:sp>
        <p:nvSpPr>
          <p:cNvPr id="67587" name="Rectangle 2"/>
          <p:cNvSpPr>
            <a:spLocks noRot="1" noChangeArrowheads="1" noTextEdit="1"/>
          </p:cNvSpPr>
          <p:nvPr>
            <p:ph type="sldImg"/>
          </p:nvPr>
        </p:nvSpPr>
        <p:spPr>
          <a:xfrm>
            <a:off x="1150938" y="690563"/>
            <a:ext cx="4557712" cy="3417887"/>
          </a:xfrm>
          <a:ln/>
        </p:spPr>
      </p:sp>
      <p:sp>
        <p:nvSpPr>
          <p:cNvPr id="6758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cs typeface="Times New Roman" pitchFamily="18" charset="0"/>
              </a:rPr>
              <a:t>Teaching Notes</a:t>
            </a:r>
          </a:p>
          <a:p>
            <a:pPr lvl="1" eaLnBrk="1" hangingPunct="1"/>
            <a:r>
              <a:rPr lang="en-US" smtClean="0">
                <a:cs typeface="Times New Roman" pitchFamily="18" charset="0"/>
              </a:rPr>
              <a:t>This slide becomes the organizing model for the rest of the chapter.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B307AA-6CD8-4E40-B9BF-F9FCCD450E1A}" type="slidenum">
              <a:rPr lang="en-US" smtClean="0"/>
              <a:pPr eaLnBrk="1" hangingPunct="1"/>
              <a:t>17</a:t>
            </a:fld>
            <a:endParaRPr lang="en-US" smtClean="0"/>
          </a:p>
        </p:txBody>
      </p:sp>
      <p:sp>
        <p:nvSpPr>
          <p:cNvPr id="68611" name="Rectangle 2"/>
          <p:cNvSpPr>
            <a:spLocks noRot="1" noChangeArrowheads="1" noTextEdit="1"/>
          </p:cNvSpPr>
          <p:nvPr>
            <p:ph type="sldImg"/>
          </p:nvPr>
        </p:nvSpPr>
        <p:spPr>
          <a:xfrm>
            <a:off x="1150938" y="690563"/>
            <a:ext cx="4557712" cy="3417887"/>
          </a:xfrm>
          <a:ln/>
        </p:spPr>
      </p:sp>
      <p:sp>
        <p:nvSpPr>
          <p:cNvPr id="6861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a:p>
            <a:pPr lvl="1"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3D6F56-A7FD-4A1E-851B-439ABC7DB369}" type="slidenum">
              <a:rPr lang="en-US" smtClean="0"/>
              <a:pPr eaLnBrk="1" hangingPunct="1"/>
              <a:t>18</a:t>
            </a:fld>
            <a:endParaRPr lang="en-US" smtClean="0"/>
          </a:p>
        </p:txBody>
      </p:sp>
      <p:sp>
        <p:nvSpPr>
          <p:cNvPr id="69635" name="Rectangle 2"/>
          <p:cNvSpPr>
            <a:spLocks noRot="1" noChangeArrowheads="1" noTextEdit="1"/>
          </p:cNvSpPr>
          <p:nvPr>
            <p:ph type="sldImg"/>
          </p:nvPr>
        </p:nvSpPr>
        <p:spPr>
          <a:xfrm>
            <a:off x="1150938" y="690563"/>
            <a:ext cx="4557712" cy="3417887"/>
          </a:xfrm>
          <a:ln/>
        </p:spPr>
      </p:sp>
      <p:sp>
        <p:nvSpPr>
          <p:cNvPr id="6963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In consulting engagements, the statement of work has become a commonly used contract between the consultant and client. But the approach works equally well for internal system development projects to establish a contract between business management and the project manager and team.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CE0C94-15EF-4F06-BD14-DB5248A9AF64}" type="slidenum">
              <a:rPr lang="en-US" smtClean="0"/>
              <a:pPr eaLnBrk="1" hangingPunct="1"/>
              <a:t>19</a:t>
            </a:fld>
            <a:endParaRPr lang="en-US" smtClean="0"/>
          </a:p>
        </p:txBody>
      </p:sp>
      <p:sp>
        <p:nvSpPr>
          <p:cNvPr id="70659" name="Rectangle 2"/>
          <p:cNvSpPr>
            <a:spLocks noRot="1" noChangeArrowheads="1" noTextEdit="1"/>
          </p:cNvSpPr>
          <p:nvPr>
            <p:ph type="sldImg"/>
          </p:nvPr>
        </p:nvSpPr>
        <p:spPr>
          <a:xfrm>
            <a:off x="1150938" y="690563"/>
            <a:ext cx="4557712" cy="3417887"/>
          </a:xfrm>
          <a:ln/>
        </p:spPr>
      </p:sp>
      <p:sp>
        <p:nvSpPr>
          <p:cNvPr id="7066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16DADD-A9E1-433E-BD74-F24D53DDC4B1}" type="slidenum">
              <a:rPr lang="en-US" smtClean="0"/>
              <a:pPr eaLnBrk="1" hangingPunct="1"/>
              <a:t>20</a:t>
            </a:fld>
            <a:endParaRPr lang="en-US" smtClean="0"/>
          </a:p>
        </p:txBody>
      </p:sp>
      <p:sp>
        <p:nvSpPr>
          <p:cNvPr id="71683" name="Rectangle 2"/>
          <p:cNvSpPr>
            <a:spLocks noRot="1" noChangeArrowheads="1" noTextEdit="1"/>
          </p:cNvSpPr>
          <p:nvPr>
            <p:ph type="sldImg"/>
          </p:nvPr>
        </p:nvSpPr>
        <p:spPr>
          <a:xfrm>
            <a:off x="1150938" y="690563"/>
            <a:ext cx="4557712" cy="3417887"/>
          </a:xfrm>
          <a:ln/>
        </p:spPr>
      </p:sp>
      <p:sp>
        <p:nvSpPr>
          <p:cNvPr id="7168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1B009E-4999-4D2D-9C83-4C3FD250F4D9}" type="slidenum">
              <a:rPr lang="en-US" smtClean="0"/>
              <a:pPr eaLnBrk="1" hangingPunct="1"/>
              <a:t>3</a:t>
            </a:fld>
            <a:endParaRPr lang="en-US" smtClean="0"/>
          </a:p>
        </p:txBody>
      </p:sp>
      <p:sp>
        <p:nvSpPr>
          <p:cNvPr id="54275" name="Rectangle 2"/>
          <p:cNvSpPr>
            <a:spLocks noRot="1" noChangeArrowheads="1" noTextEdit="1"/>
          </p:cNvSpPr>
          <p:nvPr>
            <p:ph type="sldImg"/>
          </p:nvPr>
        </p:nvSpPr>
        <p:spPr>
          <a:xfrm>
            <a:off x="1150938" y="690563"/>
            <a:ext cx="4557712" cy="3417887"/>
          </a:xfrm>
          <a:ln/>
        </p:spPr>
      </p:sp>
      <p:sp>
        <p:nvSpPr>
          <p:cNvPr id="5427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endParaRPr lang="en-US" smtClean="0"/>
          </a:p>
          <a:p>
            <a:pPr lvl="1" eaLnBrk="1" hangingPunct="1"/>
            <a:r>
              <a:rPr lang="en-US" smtClean="0"/>
              <a:t>This slide shows the how this chapter's content fits with the building blocks framework used throughout the textbook. Since project management is an on-going activity, it deals with all phases. Project management is primarily a concern of systems analysts and the project manager.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4620E-A352-4A8A-AC1B-5B9CF712B219}" type="slidenum">
              <a:rPr lang="en-US" smtClean="0"/>
              <a:pPr eaLnBrk="1" hangingPunct="1"/>
              <a:t>21</a:t>
            </a:fld>
            <a:endParaRPr lang="en-US" smtClean="0"/>
          </a:p>
        </p:txBody>
      </p:sp>
      <p:sp>
        <p:nvSpPr>
          <p:cNvPr id="72707" name="Rectangle 2"/>
          <p:cNvSpPr>
            <a:spLocks noRot="1" noChangeArrowheads="1" noTextEdit="1"/>
          </p:cNvSpPr>
          <p:nvPr>
            <p:ph type="sldImg"/>
          </p:nvPr>
        </p:nvSpPr>
        <p:spPr>
          <a:xfrm>
            <a:off x="1150938" y="690563"/>
            <a:ext cx="4557712" cy="3417887"/>
          </a:xfrm>
          <a:ln/>
        </p:spPr>
      </p:sp>
      <p:sp>
        <p:nvSpPr>
          <p:cNvPr id="7270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Conversion Notes</a:t>
            </a:r>
          </a:p>
          <a:p>
            <a:pPr eaLnBrk="1" hangingPunct="1"/>
            <a:r>
              <a:rPr lang="en-US" smtClean="0"/>
              <a:t>For the seventh edition the figure definitions and the figure were combined on one slide.</a:t>
            </a:r>
          </a:p>
          <a:p>
            <a:pPr eaLnBrk="1" hangingPunct="1"/>
            <a:r>
              <a:rPr lang="en-US" b="1" smtClean="0"/>
              <a:t>Teaching Notes</a:t>
            </a:r>
          </a:p>
          <a:p>
            <a:pPr eaLnBrk="1" hangingPunct="1">
              <a:buFontTx/>
              <a:buChar char="•"/>
            </a:pPr>
            <a:r>
              <a:rPr lang="en-US" smtClean="0"/>
              <a:t>A WBS may or may not specify milestones.</a:t>
            </a:r>
          </a:p>
          <a:p>
            <a:pPr eaLnBrk="1" hangingPunct="1">
              <a:buFontTx/>
              <a:buChar char="•"/>
            </a:pPr>
            <a:r>
              <a:rPr lang="en-US" smtClean="0"/>
              <a:t>Tasks must be broken down to a level at which they are manageable.  Some experts suggest that a task must be accomplished within 40 working hours or further subdivided into tasks until they can.</a:t>
            </a:r>
          </a:p>
          <a:p>
            <a:pPr eaLnBrk="1" hangingPunct="1">
              <a:buFontTx/>
              <a:buChar char="•"/>
            </a:pPr>
            <a:r>
              <a:rPr lang="en-US" smtClean="0">
                <a:cs typeface="Times New Roman" pitchFamily="18" charset="0"/>
              </a:rPr>
              <a:t>Note the numbering scheme Phase 2, Activity 2.1 (activity 1 of phase 2), Task 2.2.3 (task 3 of activity 2 of phase 2)</a:t>
            </a:r>
          </a:p>
          <a:p>
            <a:pPr eaLnBrk="1" hangingPunct="1">
              <a:buFontTx/>
              <a:buChar char="•"/>
            </a:pPr>
            <a:r>
              <a:rPr lang="en-US" smtClean="0">
                <a:cs typeface="Times New Roman" pitchFamily="18" charset="0"/>
              </a:rPr>
              <a:t>An important thing to note is that WBSs represent a form of outlining and decomposition.</a:t>
            </a:r>
          </a:p>
          <a:p>
            <a:pPr eaLnBrk="1" hangingPunct="1">
              <a:buFontTx/>
              <a:buChar char="•"/>
            </a:pPr>
            <a:r>
              <a:rPr lang="en-US" smtClean="0">
                <a:cs typeface="Times New Roman" pitchFamily="18" charset="0"/>
              </a:rPr>
              <a:t>As a rule of thumb, a task is broken down to two or more subtasks, but no task should have more than six subtasks.</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ECC461-7FA1-44D9-8C3E-AB3DE2EB234F}" type="slidenum">
              <a:rPr lang="en-US" smtClean="0"/>
              <a:pPr eaLnBrk="1" hangingPunct="1"/>
              <a:t>22</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p>
          <a:p>
            <a:pPr eaLnBrk="1" hangingPunct="1"/>
            <a:r>
              <a:rPr lang="en-US" smtClean="0"/>
              <a:t>This is a new slide in the seventh edition.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8362BF-B60E-42D6-9E57-1570A046CCA7}" type="slidenum">
              <a:rPr lang="en-US" smtClean="0"/>
              <a:pPr eaLnBrk="1" hangingPunct="1"/>
              <a:t>23</a:t>
            </a:fld>
            <a:endParaRPr lang="en-US" smtClean="0"/>
          </a:p>
        </p:txBody>
      </p:sp>
      <p:sp>
        <p:nvSpPr>
          <p:cNvPr id="74755" name="Rectangle 2"/>
          <p:cNvSpPr>
            <a:spLocks noRot="1" noChangeArrowheads="1" noTextEdit="1"/>
          </p:cNvSpPr>
          <p:nvPr>
            <p:ph type="sldImg"/>
          </p:nvPr>
        </p:nvSpPr>
        <p:spPr>
          <a:xfrm>
            <a:off x="1150938" y="690563"/>
            <a:ext cx="4557712" cy="3417887"/>
          </a:xfrm>
          <a:ln/>
        </p:spPr>
      </p:sp>
      <p:sp>
        <p:nvSpPr>
          <p:cNvPr id="7475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Recognize that the chapter demonstrated only one approach to estimating. The terminology used is consistent with that of Microsoft Project.</a:t>
            </a:r>
          </a:p>
          <a:p>
            <a:pPr eaLnBrk="1" hangingPunct="1">
              <a:buFontTx/>
              <a:buChar char="•"/>
            </a:pPr>
            <a:r>
              <a:rPr lang="en-US" smtClean="0">
                <a:cs typeface="Times New Roman" pitchFamily="18" charset="0"/>
              </a:rPr>
              <a:t>Project actually allows the project manager to modify this formula to reflect his or her personal experience.</a:t>
            </a:r>
            <a:endParaRPr lang="en-US" i="1" smtClean="0">
              <a:cs typeface="Times New Roman" pitchFamily="18" charset="0"/>
            </a:endParaRPr>
          </a:p>
          <a:p>
            <a:pPr lvl="1"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D5A4AC-6E55-4870-9B61-A48511A52F86}" type="slidenum">
              <a:rPr lang="en-US" smtClean="0"/>
              <a:pPr eaLnBrk="1" hangingPunct="1"/>
              <a:t>24</a:t>
            </a:fld>
            <a:endParaRPr lang="en-US" smtClean="0"/>
          </a:p>
        </p:txBody>
      </p:sp>
      <p:sp>
        <p:nvSpPr>
          <p:cNvPr id="75779" name="Rectangle 2"/>
          <p:cNvSpPr>
            <a:spLocks noRot="1" noChangeArrowheads="1" noTextEdit="1"/>
          </p:cNvSpPr>
          <p:nvPr>
            <p:ph type="sldImg"/>
          </p:nvPr>
        </p:nvSpPr>
        <p:spPr>
          <a:xfrm>
            <a:off x="1150938" y="690563"/>
            <a:ext cx="4557712" cy="3417887"/>
          </a:xfrm>
          <a:ln/>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t>The default in most project management software packages is “finish-to-start.”  The other options are provided to improve scheduling flexibility based on intertask dependency.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BEFF51-3F3D-4723-9B93-8CA1FA39A661}" type="slidenum">
              <a:rPr lang="en-US" smtClean="0"/>
              <a:pPr eaLnBrk="1" hangingPunct="1"/>
              <a:t>25</a:t>
            </a:fld>
            <a:endParaRPr lang="en-US" smtClean="0"/>
          </a:p>
        </p:txBody>
      </p:sp>
      <p:sp>
        <p:nvSpPr>
          <p:cNvPr id="76803" name="Rectangle 2"/>
          <p:cNvSpPr>
            <a:spLocks noRot="1" noChangeArrowheads="1" noTextEdit="1"/>
          </p:cNvSpPr>
          <p:nvPr>
            <p:ph type="sldImg"/>
          </p:nvPr>
        </p:nvSpPr>
        <p:spPr>
          <a:xfrm>
            <a:off x="1150938" y="690563"/>
            <a:ext cx="4557712" cy="3417887"/>
          </a:xfrm>
          <a:ln/>
        </p:spPr>
      </p:sp>
      <p:sp>
        <p:nvSpPr>
          <p:cNvPr id="7680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6644EA-F8BE-4895-BAB5-A139E15E450E}" type="slidenum">
              <a:rPr lang="en-US" smtClean="0"/>
              <a:pPr eaLnBrk="1" hangingPunct="1"/>
              <a:t>26</a:t>
            </a:fld>
            <a:endParaRPr lang="en-US" smtClean="0"/>
          </a:p>
        </p:txBody>
      </p:sp>
      <p:sp>
        <p:nvSpPr>
          <p:cNvPr id="77827" name="Rectangle 2"/>
          <p:cNvSpPr>
            <a:spLocks noRot="1" noChangeArrowheads="1" noTextEdit="1"/>
          </p:cNvSpPr>
          <p:nvPr>
            <p:ph type="sldImg"/>
          </p:nvPr>
        </p:nvSpPr>
        <p:spPr>
          <a:xfrm>
            <a:off x="1150938" y="690563"/>
            <a:ext cx="4557712" cy="3417887"/>
          </a:xfrm>
          <a:ln/>
        </p:spPr>
      </p:sp>
      <p:sp>
        <p:nvSpPr>
          <p:cNvPr id="7782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In the event that the project manager is given a deadline to meet, reverse scheduling strategy is ideal.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A501A2-783A-4545-A305-009C6B69FC9C}" type="slidenum">
              <a:rPr lang="en-US" smtClean="0"/>
              <a:pPr eaLnBrk="1" hangingPunct="1"/>
              <a:t>27</a:t>
            </a:fld>
            <a:endParaRPr lang="en-US" smtClean="0"/>
          </a:p>
        </p:txBody>
      </p:sp>
      <p:sp>
        <p:nvSpPr>
          <p:cNvPr id="78851" name="Rectangle 2"/>
          <p:cNvSpPr>
            <a:spLocks noRot="1" noChangeArrowheads="1" noTextEdit="1"/>
          </p:cNvSpPr>
          <p:nvPr>
            <p:ph type="sldImg"/>
          </p:nvPr>
        </p:nvSpPr>
        <p:spPr>
          <a:xfrm>
            <a:off x="1150938" y="690563"/>
            <a:ext cx="4557712" cy="3417887"/>
          </a:xfrm>
          <a:ln/>
        </p:spPr>
      </p:sp>
      <p:sp>
        <p:nvSpPr>
          <p:cNvPr id="7885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3E523E-FDDE-4B56-A102-892B48B66A44}" type="slidenum">
              <a:rPr lang="en-US" smtClean="0"/>
              <a:pPr eaLnBrk="1" hangingPunct="1"/>
              <a:t>28</a:t>
            </a:fld>
            <a:endParaRPr lang="en-US" smtClean="0"/>
          </a:p>
        </p:txBody>
      </p:sp>
      <p:sp>
        <p:nvSpPr>
          <p:cNvPr id="79875" name="Rectangle 2"/>
          <p:cNvSpPr>
            <a:spLocks noRot="1" noChangeArrowheads="1" noTextEdit="1"/>
          </p:cNvSpPr>
          <p:nvPr>
            <p:ph type="sldImg"/>
          </p:nvPr>
        </p:nvSpPr>
        <p:spPr>
          <a:xfrm>
            <a:off x="1150938" y="690563"/>
            <a:ext cx="4557712" cy="3417887"/>
          </a:xfrm>
          <a:ln/>
        </p:spPr>
      </p:sp>
      <p:sp>
        <p:nvSpPr>
          <p:cNvPr id="7987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Before resources can be assigned to a project/task, the analyst must obtain the various stakeholders’ commitment of those resources.</a:t>
            </a:r>
          </a:p>
          <a:p>
            <a:pPr lvl="1"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B615B4-5D92-4523-9F44-9A897CC8A2FB}" type="slidenum">
              <a:rPr lang="en-US" smtClean="0"/>
              <a:pPr eaLnBrk="1" hangingPunct="1"/>
              <a:t>29</a:t>
            </a:fld>
            <a:endParaRPr lang="en-US" smtClean="0"/>
          </a:p>
        </p:txBody>
      </p:sp>
      <p:sp>
        <p:nvSpPr>
          <p:cNvPr id="80899" name="Rectangle 2"/>
          <p:cNvSpPr>
            <a:spLocks noRot="1" noChangeArrowheads="1" noTextEdit="1"/>
          </p:cNvSpPr>
          <p:nvPr>
            <p:ph type="sldImg"/>
          </p:nvPr>
        </p:nvSpPr>
        <p:spPr>
          <a:xfrm>
            <a:off x="1150938" y="690563"/>
            <a:ext cx="4557712" cy="3417887"/>
          </a:xfrm>
          <a:ln/>
        </p:spPr>
      </p:sp>
      <p:sp>
        <p:nvSpPr>
          <p:cNvPr id="8090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1710C6-0446-4DA0-BDAB-956713D9E174}" type="slidenum">
              <a:rPr lang="en-US" smtClean="0"/>
              <a:pPr eaLnBrk="1" hangingPunct="1"/>
              <a:t>30</a:t>
            </a:fld>
            <a:endParaRPr lang="en-US" smtClean="0"/>
          </a:p>
        </p:txBody>
      </p:sp>
      <p:sp>
        <p:nvSpPr>
          <p:cNvPr id="81923" name="Rectangle 2"/>
          <p:cNvSpPr>
            <a:spLocks noRot="1" noChangeArrowheads="1" noTextEdit="1"/>
          </p:cNvSpPr>
          <p:nvPr>
            <p:ph type="sldImg"/>
          </p:nvPr>
        </p:nvSpPr>
        <p:spPr>
          <a:xfrm>
            <a:off x="1150938" y="690563"/>
            <a:ext cx="4557712" cy="3417887"/>
          </a:xfrm>
          <a:ln/>
        </p:spPr>
      </p:sp>
      <p:sp>
        <p:nvSpPr>
          <p:cNvPr id="8192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C0BF3A-027E-4E9F-9757-6E78B1B572B6}" type="slidenum">
              <a:rPr lang="en-US" smtClean="0"/>
              <a:pPr eaLnBrk="1" hangingPunct="1"/>
              <a:t>4</a:t>
            </a:fld>
            <a:endParaRPr lang="en-US" smtClean="0"/>
          </a:p>
        </p:txBody>
      </p:sp>
      <p:sp>
        <p:nvSpPr>
          <p:cNvPr id="55299" name="Rectangle 2"/>
          <p:cNvSpPr>
            <a:spLocks noRot="1" noChangeArrowheads="1" noTextEdit="1"/>
          </p:cNvSpPr>
          <p:nvPr>
            <p:ph type="sldImg"/>
          </p:nvPr>
        </p:nvSpPr>
        <p:spPr>
          <a:xfrm>
            <a:off x="1150938" y="690563"/>
            <a:ext cx="4557712" cy="3417887"/>
          </a:xfrm>
          <a:ln/>
        </p:spPr>
      </p:sp>
      <p:sp>
        <p:nvSpPr>
          <p:cNvPr id="5530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latin typeface="Bookman Old Style" pitchFamily="18" charset="0"/>
                <a:cs typeface="Times New Roman" pitchFamily="18" charset="0"/>
              </a:rPr>
              <a:t>No additional notes</a:t>
            </a:r>
            <a:endParaRPr lang="en-US" smtClean="0">
              <a:latin typeface="Symbol" pitchFamily="18" charset="2"/>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E8D7D3-4202-4029-A5D4-737B155C2086}" type="slidenum">
              <a:rPr lang="en-US" smtClean="0"/>
              <a:pPr eaLnBrk="1" hangingPunct="1"/>
              <a:t>31</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eaLnBrk="1" hangingPunct="1"/>
            <a:r>
              <a:rPr lang="en-US" smtClean="0"/>
              <a:t>This is a new slide for the seventh edition.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31D290-5A74-471C-A77E-F508AAC99109}" type="slidenum">
              <a:rPr lang="en-US" smtClean="0"/>
              <a:pPr eaLnBrk="1" hangingPunct="1"/>
              <a:t>32</a:t>
            </a:fld>
            <a:endParaRPr lang="en-US" smtClean="0"/>
          </a:p>
        </p:txBody>
      </p:sp>
      <p:sp>
        <p:nvSpPr>
          <p:cNvPr id="83971" name="Rectangle 2"/>
          <p:cNvSpPr>
            <a:spLocks noRot="1" noChangeArrowheads="1" noTextEdit="1"/>
          </p:cNvSpPr>
          <p:nvPr>
            <p:ph type="sldImg"/>
          </p:nvPr>
        </p:nvSpPr>
        <p:spPr>
          <a:xfrm>
            <a:off x="1150938" y="690563"/>
            <a:ext cx="4557712" cy="3417887"/>
          </a:xfrm>
          <a:ln/>
        </p:spPr>
      </p:sp>
      <p:sp>
        <p:nvSpPr>
          <p:cNvPr id="8397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It should be noted that resource leveling will be an ongoing activity since the schedule and resource assignments are likely to change over the course of a project.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629327-47B7-4FDF-A2B7-C284F87A857E}" type="slidenum">
              <a:rPr lang="en-US" smtClean="0"/>
              <a:pPr eaLnBrk="1" hangingPunct="1"/>
              <a:t>33</a:t>
            </a:fld>
            <a:endParaRPr lang="en-US" smtClean="0"/>
          </a:p>
        </p:txBody>
      </p:sp>
      <p:sp>
        <p:nvSpPr>
          <p:cNvPr id="84995" name="Rectangle 2"/>
          <p:cNvSpPr>
            <a:spLocks noRot="1" noChangeArrowheads="1" noTextEdit="1"/>
          </p:cNvSpPr>
          <p:nvPr>
            <p:ph type="sldImg"/>
          </p:nvPr>
        </p:nvSpPr>
        <p:spPr>
          <a:xfrm>
            <a:off x="1150938" y="690563"/>
            <a:ext cx="4557712" cy="3417887"/>
          </a:xfrm>
          <a:ln/>
        </p:spPr>
      </p:sp>
      <p:sp>
        <p:nvSpPr>
          <p:cNvPr id="8499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You may want to refer to Figure 4-18 to illustrate the concepts of </a:t>
            </a:r>
            <a:r>
              <a:rPr lang="en-US" i="1" smtClean="0">
                <a:cs typeface="Times New Roman" pitchFamily="18" charset="0"/>
              </a:rPr>
              <a:t>critical path</a:t>
            </a:r>
            <a:r>
              <a:rPr lang="en-US" smtClean="0">
                <a:cs typeface="Times New Roman" pitchFamily="18" charset="0"/>
              </a:rPr>
              <a:t> and </a:t>
            </a:r>
            <a:r>
              <a:rPr lang="en-US" i="1" smtClean="0">
                <a:cs typeface="Times New Roman" pitchFamily="18" charset="0"/>
              </a:rPr>
              <a:t>slack time</a:t>
            </a:r>
            <a:r>
              <a:rPr lang="en-US" smtClean="0">
                <a:cs typeface="Times New Roman" pitchFamily="18" charset="0"/>
              </a:rPr>
              <a:t>. </a:t>
            </a:r>
          </a:p>
          <a:p>
            <a:pPr eaLnBrk="1" hangingPunct="1">
              <a:buFontTx/>
              <a:buChar char="•"/>
            </a:pPr>
            <a:r>
              <a:rPr lang="en-US" smtClean="0">
                <a:cs typeface="Times New Roman" pitchFamily="18" charset="0"/>
              </a:rPr>
              <a:t>The reason the critical path sequence determines the earliest possible completion date is that those tasks have the largest sum of most likely durations.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715F03-68C0-4FA9-8FE7-AECDB10775D9}" type="slidenum">
              <a:rPr lang="en-US" smtClean="0"/>
              <a:pPr eaLnBrk="1" hangingPunct="1"/>
              <a:t>34</a:t>
            </a:fld>
            <a:endParaRPr lang="en-US" smtClean="0"/>
          </a:p>
        </p:txBody>
      </p:sp>
      <p:sp>
        <p:nvSpPr>
          <p:cNvPr id="86019" name="Rectangle 2"/>
          <p:cNvSpPr>
            <a:spLocks noRot="1" noChangeArrowheads="1" noTextEdit="1"/>
          </p:cNvSpPr>
          <p:nvPr>
            <p:ph type="sldImg"/>
          </p:nvPr>
        </p:nvSpPr>
        <p:spPr>
          <a:xfrm>
            <a:off x="1150938" y="690563"/>
            <a:ext cx="4557712" cy="3417887"/>
          </a:xfrm>
          <a:ln/>
        </p:spPr>
      </p:sp>
      <p:sp>
        <p:nvSpPr>
          <p:cNvPr id="8602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endParaRPr lang="en-US" smtClean="0">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207270-824C-4D63-9FA7-25BCCDDC2E6D}" type="slidenum">
              <a:rPr lang="en-US" smtClean="0"/>
              <a:pPr eaLnBrk="1" hangingPunct="1"/>
              <a:t>35</a:t>
            </a:fld>
            <a:endParaRPr lang="en-US" smtClean="0"/>
          </a:p>
        </p:txBody>
      </p:sp>
      <p:sp>
        <p:nvSpPr>
          <p:cNvPr id="87043" name="Rectangle 2"/>
          <p:cNvSpPr>
            <a:spLocks noRot="1" noChangeArrowheads="1" noTextEdit="1"/>
          </p:cNvSpPr>
          <p:nvPr>
            <p:ph type="sldImg"/>
          </p:nvPr>
        </p:nvSpPr>
        <p:spPr>
          <a:xfrm>
            <a:off x="1150938" y="690563"/>
            <a:ext cx="4557712" cy="3417887"/>
          </a:xfrm>
          <a:ln/>
        </p:spPr>
      </p:sp>
      <p:sp>
        <p:nvSpPr>
          <p:cNvPr id="8704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additional notes.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D2AEB0-F517-42A4-9946-52D0F8CF2D5E}" type="slidenum">
              <a:rPr lang="en-US" smtClean="0"/>
              <a:pPr eaLnBrk="1" hangingPunct="1"/>
              <a:t>36</a:t>
            </a:fld>
            <a:endParaRPr lang="en-US" smtClean="0"/>
          </a:p>
        </p:txBody>
      </p:sp>
      <p:sp>
        <p:nvSpPr>
          <p:cNvPr id="88067" name="Rectangle 2"/>
          <p:cNvSpPr>
            <a:spLocks noRot="1" noChangeArrowheads="1" noTextEdit="1"/>
          </p:cNvSpPr>
          <p:nvPr>
            <p:ph type="sldImg"/>
          </p:nvPr>
        </p:nvSpPr>
        <p:spPr>
          <a:xfrm>
            <a:off x="1150938" y="690563"/>
            <a:ext cx="4557712" cy="3417887"/>
          </a:xfrm>
          <a:ln/>
        </p:spPr>
      </p:sp>
      <p:sp>
        <p:nvSpPr>
          <p:cNvPr id="8806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a:p>
            <a:pPr lvl="1"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34FF9F-C684-4906-8785-90419BE73AD4}" type="slidenum">
              <a:rPr lang="en-US" smtClean="0"/>
              <a:pPr eaLnBrk="1" hangingPunct="1"/>
              <a:t>37</a:t>
            </a:fld>
            <a:endParaRPr lang="en-US" smtClean="0"/>
          </a:p>
        </p:txBody>
      </p:sp>
      <p:sp>
        <p:nvSpPr>
          <p:cNvPr id="89091" name="Rectangle 2"/>
          <p:cNvSpPr>
            <a:spLocks noRot="1" noChangeArrowheads="1" noTextEdit="1"/>
          </p:cNvSpPr>
          <p:nvPr>
            <p:ph type="sldImg"/>
          </p:nvPr>
        </p:nvSpPr>
        <p:spPr>
          <a:xfrm>
            <a:off x="1150938" y="690563"/>
            <a:ext cx="4557712" cy="3417887"/>
          </a:xfrm>
          <a:ln/>
        </p:spPr>
      </p:sp>
      <p:sp>
        <p:nvSpPr>
          <p:cNvPr id="8909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Emphasize that this is merely a sample. Encourage students to consider that many organizations have their own reporting standards to report project progress. In addition, many methodologies provide templates for various reporting needs.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EC18B8-C1F6-4C3E-A3F0-44676F6EB51A}" type="slidenum">
              <a:rPr lang="en-US" smtClean="0"/>
              <a:pPr eaLnBrk="1" hangingPunct="1"/>
              <a:t>38</a:t>
            </a:fld>
            <a:endParaRPr lang="en-US" smtClean="0"/>
          </a:p>
        </p:txBody>
      </p:sp>
      <p:sp>
        <p:nvSpPr>
          <p:cNvPr id="90115" name="Rectangle 2"/>
          <p:cNvSpPr>
            <a:spLocks noRot="1" noChangeArrowheads="1" noTextEdit="1"/>
          </p:cNvSpPr>
          <p:nvPr>
            <p:ph type="sldImg"/>
          </p:nvPr>
        </p:nvSpPr>
        <p:spPr>
          <a:xfrm>
            <a:off x="1150938" y="690563"/>
            <a:ext cx="4557712" cy="3417887"/>
          </a:xfrm>
          <a:ln/>
        </p:spPr>
      </p:sp>
      <p:sp>
        <p:nvSpPr>
          <p:cNvPr id="9011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endParaRPr lang="en-US" smtClean="0">
              <a:cs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0254DF-830C-4353-9AD9-3A77EFA522E1}" type="slidenum">
              <a:rPr lang="en-US" smtClean="0"/>
              <a:pPr eaLnBrk="1" hangingPunct="1"/>
              <a:t>39</a:t>
            </a:fld>
            <a:endParaRPr lang="en-US" smtClean="0"/>
          </a:p>
        </p:txBody>
      </p:sp>
      <p:sp>
        <p:nvSpPr>
          <p:cNvPr id="91139" name="Rectangle 2"/>
          <p:cNvSpPr>
            <a:spLocks noRot="1" noChangeArrowheads="1" noTextEdit="1"/>
          </p:cNvSpPr>
          <p:nvPr>
            <p:ph type="sldImg"/>
          </p:nvPr>
        </p:nvSpPr>
        <p:spPr>
          <a:xfrm>
            <a:off x="1150938" y="690563"/>
            <a:ext cx="4557712" cy="3417887"/>
          </a:xfrm>
          <a:ln/>
        </p:spPr>
      </p:sp>
      <p:sp>
        <p:nvSpPr>
          <p:cNvPr id="9114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CF8B3A-97EF-4D30-9B7C-363B3010A0EC}" type="slidenum">
              <a:rPr lang="en-US" smtClean="0"/>
              <a:pPr eaLnBrk="1" hangingPunct="1"/>
              <a:t>40</a:t>
            </a:fld>
            <a:endParaRPr lang="en-US" smtClean="0"/>
          </a:p>
        </p:txBody>
      </p:sp>
      <p:sp>
        <p:nvSpPr>
          <p:cNvPr id="92163" name="Rectangle 2"/>
          <p:cNvSpPr>
            <a:spLocks noRot="1" noChangeArrowheads="1" noTextEdit="1"/>
          </p:cNvSpPr>
          <p:nvPr>
            <p:ph type="sldImg"/>
          </p:nvPr>
        </p:nvSpPr>
        <p:spPr>
          <a:xfrm>
            <a:off x="1150938" y="690563"/>
            <a:ext cx="4557712" cy="3417887"/>
          </a:xfrm>
          <a:ln/>
        </p:spPr>
      </p:sp>
      <p:sp>
        <p:nvSpPr>
          <p:cNvPr id="9216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additional notes.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E48981-4F87-49F8-A148-2B5B375EDD68}" type="slidenum">
              <a:rPr lang="en-US" smtClean="0"/>
              <a:pPr eaLnBrk="1" hangingPunct="1"/>
              <a:t>5</a:t>
            </a:fld>
            <a:endParaRPr lang="en-US" smtClean="0"/>
          </a:p>
        </p:txBody>
      </p:sp>
      <p:sp>
        <p:nvSpPr>
          <p:cNvPr id="56323" name="Rectangle 2"/>
          <p:cNvSpPr>
            <a:spLocks noRot="1" noChangeArrowheads="1" noTextEdit="1"/>
          </p:cNvSpPr>
          <p:nvPr>
            <p:ph type="sldImg"/>
          </p:nvPr>
        </p:nvSpPr>
        <p:spPr>
          <a:xfrm>
            <a:off x="1150938" y="690563"/>
            <a:ext cx="4557712" cy="3417887"/>
          </a:xfrm>
          <a:ln/>
        </p:spPr>
      </p:sp>
      <p:sp>
        <p:nvSpPr>
          <p:cNvPr id="5632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latin typeface="Bookman Old Style" pitchFamily="18" charset="0"/>
                <a:cs typeface="Times New Roman" pitchFamily="18" charset="0"/>
              </a:rPr>
              <a:t>Teaching Notes</a:t>
            </a:r>
            <a:endParaRPr lang="en-US" smtClean="0">
              <a:latin typeface="New York" charset="0"/>
              <a:cs typeface="Times New Roman" pitchFamily="18" charset="0"/>
            </a:endParaRPr>
          </a:p>
          <a:p>
            <a:pPr eaLnBrk="1" hangingPunct="1">
              <a:buFont typeface="Symbol" pitchFamily="18" charset="2"/>
              <a:buChar char="A"/>
            </a:pPr>
            <a:r>
              <a:rPr lang="en-US" smtClean="0">
                <a:cs typeface="Times New Roman" pitchFamily="18" charset="0"/>
              </a:rPr>
              <a:t>Key point to emphasize is that every IT project is unique, a factor that has made project management extremely challenging across the industry. Organizations today are placing considerably more importance on project management skills because of the impact information technology has on the business. Organizations can’t afford the project failures which were very much commonplace in the past.</a:t>
            </a:r>
          </a:p>
          <a:p>
            <a:pPr eaLnBrk="1" hangingPunct="1">
              <a:buFont typeface="Symbol" pitchFamily="18" charset="2"/>
              <a:buChar char="A"/>
            </a:pPr>
            <a:r>
              <a:rPr lang="en-US" smtClean="0">
                <a:cs typeface="Times New Roman" pitchFamily="18" charset="0"/>
              </a:rPr>
              <a:t>Project management is a cross life cycle activity</a:t>
            </a:r>
            <a:r>
              <a:rPr lang="en-US" smtClean="0">
                <a:latin typeface="Symbol" pitchFamily="18" charset="2"/>
                <a:cs typeface="Times New Roman" pitchFamily="18" charset="0"/>
              </a:rPr>
              <a:t>.</a:t>
            </a:r>
          </a:p>
          <a:p>
            <a:pPr eaLnBrk="1" hangingPunct="1">
              <a:buFont typeface="Symbol" pitchFamily="18" charset="2"/>
              <a:buChar char="A"/>
            </a:pPr>
            <a:r>
              <a:rPr lang="en-US" smtClean="0">
                <a:cs typeface="Times New Roman" pitchFamily="18" charset="0"/>
              </a:rPr>
              <a:t>It can be useful to characterize process management as providing the “templates” (much as a word processor) for project management. But just as word processing templates must be managed and improved from time to time, so must process templates be improved and managed.</a:t>
            </a:r>
            <a:endParaRPr lang="en-US" smtClean="0">
              <a:latin typeface="Symbol" pitchFamily="18" charset="2"/>
              <a:cs typeface="Times New Roman" pitchFamily="18" charset="0"/>
            </a:endParaRPr>
          </a:p>
          <a:p>
            <a:pPr eaLnBrk="1" hangingPunct="1">
              <a:buFontTx/>
              <a:buChar char="•"/>
            </a:pPr>
            <a:r>
              <a:rPr lang="en-US" smtClean="0">
                <a:cs typeface="Times New Roman" pitchFamily="18" charset="0"/>
              </a:rPr>
              <a:t>Most organizations pursuing the CMM are targeting Level 3, that is, consistently using a standardized process or methodology to develop all systems. CMM Level 2 deals with project management. CMM Level 3 deals with what has come to be known as process management.</a:t>
            </a:r>
          </a:p>
          <a:p>
            <a:pPr eaLnBrk="1" hangingPunct="1">
              <a:buFont typeface="Symbol" pitchFamily="18" charset="2"/>
              <a:buChar char="A"/>
            </a:pPr>
            <a:endParaRPr lang="en-US" smtClean="0">
              <a:latin typeface="Symbol" pitchFamily="18" charset="2"/>
              <a:cs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D5BB78-0E3A-42F1-96D4-0FB8D1C13F57}" type="slidenum">
              <a:rPr lang="en-US" smtClean="0"/>
              <a:pPr eaLnBrk="1" hangingPunct="1"/>
              <a:t>41</a:t>
            </a:fld>
            <a:endParaRPr lang="en-US" smtClean="0"/>
          </a:p>
        </p:txBody>
      </p:sp>
      <p:sp>
        <p:nvSpPr>
          <p:cNvPr id="93187" name="Rectangle 2"/>
          <p:cNvSpPr>
            <a:spLocks noRot="1" noChangeArrowheads="1" noTextEdit="1"/>
          </p:cNvSpPr>
          <p:nvPr>
            <p:ph type="sldImg"/>
          </p:nvPr>
        </p:nvSpPr>
        <p:spPr>
          <a:xfrm>
            <a:off x="1150938" y="690563"/>
            <a:ext cx="4557712" cy="3417887"/>
          </a:xfrm>
          <a:ln/>
        </p:spPr>
      </p:sp>
      <p:sp>
        <p:nvSpPr>
          <p:cNvPr id="9318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t>We find this to be a useful teaching tool both with students and clients. One can have only one main goal. The second is accepted as a constraint. Given the other two, the third just has to be accepted. To make one more important is to make another one less important.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8FE672-8E30-4EE1-8215-69E002ACB0D1}" type="slidenum">
              <a:rPr lang="en-US" smtClean="0"/>
              <a:pPr eaLnBrk="1" hangingPunct="1"/>
              <a:t>42</a:t>
            </a:fld>
            <a:endParaRPr lang="en-US" smtClean="0"/>
          </a:p>
        </p:txBody>
      </p:sp>
      <p:sp>
        <p:nvSpPr>
          <p:cNvPr id="94211" name="Rectangle 2"/>
          <p:cNvSpPr>
            <a:spLocks noRot="1" noChangeArrowheads="1" noTextEdit="1"/>
          </p:cNvSpPr>
          <p:nvPr>
            <p:ph type="sldImg"/>
          </p:nvPr>
        </p:nvSpPr>
        <p:spPr>
          <a:xfrm>
            <a:off x="1150938" y="690563"/>
            <a:ext cx="4557712" cy="3417887"/>
          </a:xfrm>
          <a:ln/>
        </p:spPr>
      </p:sp>
      <p:sp>
        <p:nvSpPr>
          <p:cNvPr id="9421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t>In the Apollo project, given that scope/quality was the number one goal and that schedule was the constraint, NASA and the U.S. government (the system owners) were prepared to accept whatever cost was required.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30031A-E356-42FE-AFC7-2125C7D67DD4}" type="slidenum">
              <a:rPr lang="en-US" smtClean="0"/>
              <a:pPr eaLnBrk="1" hangingPunct="1"/>
              <a:t>43</a:t>
            </a:fld>
            <a:endParaRPr lang="en-US" smtClean="0"/>
          </a:p>
        </p:txBody>
      </p:sp>
      <p:sp>
        <p:nvSpPr>
          <p:cNvPr id="95235" name="Rectangle 2"/>
          <p:cNvSpPr>
            <a:spLocks noRot="1" noChangeArrowheads="1" noTextEdit="1"/>
          </p:cNvSpPr>
          <p:nvPr>
            <p:ph type="sldImg"/>
          </p:nvPr>
        </p:nvSpPr>
        <p:spPr>
          <a:xfrm>
            <a:off x="1150938" y="690563"/>
            <a:ext cx="4557712" cy="3417887"/>
          </a:xfrm>
          <a:ln/>
        </p:spPr>
      </p:sp>
      <p:sp>
        <p:nvSpPr>
          <p:cNvPr id="9523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t>For many system development projects, scope/quality is the first concern and cost is the constraining factor. Users would then have to accept whatever schedule allowed that scope to be delivered within that cost.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89E7B3-A759-4700-BEAA-71208D02B420}" type="slidenum">
              <a:rPr lang="en-US" smtClean="0"/>
              <a:pPr eaLnBrk="1" hangingPunct="1"/>
              <a:t>44</a:t>
            </a:fld>
            <a:endParaRPr lang="en-US" smtClean="0"/>
          </a:p>
        </p:txBody>
      </p:sp>
      <p:sp>
        <p:nvSpPr>
          <p:cNvPr id="96259" name="Rectangle 2"/>
          <p:cNvSpPr>
            <a:spLocks noRot="1" noChangeArrowheads="1" noTextEdit="1"/>
          </p:cNvSpPr>
          <p:nvPr>
            <p:ph type="sldImg"/>
          </p:nvPr>
        </p:nvSpPr>
        <p:spPr>
          <a:xfrm>
            <a:off x="1150938" y="690563"/>
            <a:ext cx="4557712" cy="3417887"/>
          </a:xfrm>
          <a:ln/>
        </p:spPr>
      </p:sp>
      <p:sp>
        <p:nvSpPr>
          <p:cNvPr id="9626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t>This diagram illustrates what happens when the scope increases. Generally if the new scope is the measure of success for the project, then either the deadline must be extended or more budget added to the project or both. Another possibility would be that other system requirements can be put off until another version.</a:t>
            </a:r>
          </a:p>
          <a:p>
            <a:pPr eaLnBrk="1" hangingPunct="1">
              <a:buFontTx/>
              <a:buChar char="•"/>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0FB38A-917D-4B61-8DB9-751A864313D1}" type="slidenum">
              <a:rPr lang="en-US" smtClean="0"/>
              <a:pPr eaLnBrk="1" hangingPunct="1"/>
              <a:t>45</a:t>
            </a:fld>
            <a:endParaRPr lang="en-US" smtClean="0"/>
          </a:p>
        </p:txBody>
      </p:sp>
      <p:sp>
        <p:nvSpPr>
          <p:cNvPr id="97283" name="Rectangle 2"/>
          <p:cNvSpPr>
            <a:spLocks noRot="1" noChangeArrowheads="1" noTextEdit="1"/>
          </p:cNvSpPr>
          <p:nvPr>
            <p:ph type="sldImg"/>
          </p:nvPr>
        </p:nvSpPr>
        <p:spPr>
          <a:xfrm>
            <a:off x="1150938" y="690563"/>
            <a:ext cx="4557712" cy="3417887"/>
          </a:xfrm>
          <a:ln/>
        </p:spPr>
      </p:sp>
      <p:sp>
        <p:nvSpPr>
          <p:cNvPr id="9728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t>This illustrates that only one factor can be the measure of success. If scope/quality is the measure then cost cannot be more than a constraint and vice-versa.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33D77C-C2F1-4F38-8413-A9C70CF279A8}" type="slidenum">
              <a:rPr lang="en-US" smtClean="0"/>
              <a:pPr eaLnBrk="1" hangingPunct="1"/>
              <a:t>46</a:t>
            </a:fld>
            <a:endParaRPr lang="en-US" smtClean="0"/>
          </a:p>
        </p:txBody>
      </p:sp>
      <p:sp>
        <p:nvSpPr>
          <p:cNvPr id="98307" name="Rectangle 2"/>
          <p:cNvSpPr>
            <a:spLocks noRot="1" noChangeArrowheads="1" noTextEdit="1"/>
          </p:cNvSpPr>
          <p:nvPr>
            <p:ph type="sldImg"/>
          </p:nvPr>
        </p:nvSpPr>
        <p:spPr>
          <a:xfrm>
            <a:off x="1150938" y="690563"/>
            <a:ext cx="4557712" cy="3417887"/>
          </a:xfrm>
          <a:ln/>
        </p:spPr>
      </p:sp>
      <p:sp>
        <p:nvSpPr>
          <p:cNvPr id="9830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The explanation of identifying the critical path is a simplified description. Identifying the critical path for large complex projects with many paths can be quite challenging. There are other approaches that can be used to identify the critical path (see Wysocki et al.).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0C6B61-8CCC-49FD-B18B-04F6DA501A34}" type="slidenum">
              <a:rPr lang="en-US" smtClean="0"/>
              <a:pPr eaLnBrk="1" hangingPunct="1"/>
              <a:t>47</a:t>
            </a:fld>
            <a:endParaRPr lang="en-US" smtClean="0"/>
          </a:p>
        </p:txBody>
      </p:sp>
      <p:sp>
        <p:nvSpPr>
          <p:cNvPr id="99331" name="Rectangle 2"/>
          <p:cNvSpPr>
            <a:spLocks noRot="1" noChangeArrowheads="1" noTextEdit="1"/>
          </p:cNvSpPr>
          <p:nvPr>
            <p:ph type="sldImg"/>
          </p:nvPr>
        </p:nvSpPr>
        <p:spPr>
          <a:xfrm>
            <a:off x="1150938" y="690563"/>
            <a:ext cx="4557712" cy="3417887"/>
          </a:xfrm>
          <a:ln/>
        </p:spPr>
      </p:sp>
      <p:sp>
        <p:nvSpPr>
          <p:cNvPr id="9933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t>The critical path is shown in red. It is critical because it is the longest path from beginning to end. If any task along the critical path slips, the project slips.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39280A-4EC6-4263-A0B8-652C95A55044}" type="slidenum">
              <a:rPr lang="en-US" smtClean="0"/>
              <a:pPr eaLnBrk="1" hangingPunct="1"/>
              <a:t>48</a:t>
            </a:fld>
            <a:endParaRPr lang="en-US" smtClean="0"/>
          </a:p>
        </p:txBody>
      </p:sp>
      <p:sp>
        <p:nvSpPr>
          <p:cNvPr id="100355" name="Rectangle 2"/>
          <p:cNvSpPr>
            <a:spLocks noRot="1" noChangeArrowheads="1" noTextEdit="1"/>
          </p:cNvSpPr>
          <p:nvPr>
            <p:ph type="sldImg"/>
          </p:nvPr>
        </p:nvSpPr>
        <p:spPr>
          <a:xfrm>
            <a:off x="1150938" y="690563"/>
            <a:ext cx="4557712" cy="3417887"/>
          </a:xfrm>
          <a:ln/>
        </p:spPr>
      </p:sp>
      <p:sp>
        <p:nvSpPr>
          <p:cNvPr id="10035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p>
          <a:p>
            <a:pPr lvl="1"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F9D272-CCC3-4339-8538-A2294687FDD3}" type="slidenum">
              <a:rPr lang="en-US" smtClean="0"/>
              <a:pPr eaLnBrk="1" hangingPunct="1"/>
              <a:t>6</a:t>
            </a:fld>
            <a:endParaRPr lang="en-US" smtClean="0"/>
          </a:p>
        </p:txBody>
      </p:sp>
      <p:sp>
        <p:nvSpPr>
          <p:cNvPr id="57347" name="Rectangle 2"/>
          <p:cNvSpPr>
            <a:spLocks noRot="1" noChangeArrowheads="1" noTextEdit="1"/>
          </p:cNvSpPr>
          <p:nvPr>
            <p:ph type="sldImg"/>
          </p:nvPr>
        </p:nvSpPr>
        <p:spPr>
          <a:xfrm>
            <a:off x="1150938" y="690563"/>
            <a:ext cx="4557712" cy="3417887"/>
          </a:xfrm>
          <a:ln/>
        </p:spPr>
      </p:sp>
      <p:sp>
        <p:nvSpPr>
          <p:cNvPr id="5734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Emphasize that these measurements are from the perspective of the project manager.</a:t>
            </a:r>
          </a:p>
          <a:p>
            <a:pPr eaLnBrk="1" hangingPunct="1">
              <a:buFontTx/>
              <a:buChar char="•"/>
            </a:pPr>
            <a:r>
              <a:rPr lang="en-US" smtClean="0">
                <a:cs typeface="Times New Roman" pitchFamily="18" charset="0"/>
              </a:rPr>
              <a:t>Failures and limited successes far outnumber successful information systems. Some studies show that 60-75% of all IT projects can be considered failures.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FE3E63-B056-4D31-BAB2-AD65C2216740}" type="slidenum">
              <a:rPr lang="en-US" smtClean="0"/>
              <a:pPr eaLnBrk="1" hangingPunct="1"/>
              <a:t>7</a:t>
            </a:fld>
            <a:endParaRPr lang="en-US" smtClean="0"/>
          </a:p>
        </p:txBody>
      </p:sp>
      <p:sp>
        <p:nvSpPr>
          <p:cNvPr id="58371" name="Rectangle 2"/>
          <p:cNvSpPr>
            <a:spLocks noRot="1" noChangeArrowheads="1" noTextEdit="1"/>
          </p:cNvSpPr>
          <p:nvPr>
            <p:ph type="sldImg"/>
          </p:nvPr>
        </p:nvSpPr>
        <p:spPr>
          <a:xfrm>
            <a:off x="1150938" y="690563"/>
            <a:ext cx="4557712" cy="3417887"/>
          </a:xfrm>
          <a:ln/>
        </p:spPr>
      </p:sp>
      <p:sp>
        <p:nvSpPr>
          <p:cNvPr id="5837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Conversion Notes</a:t>
            </a:r>
          </a:p>
          <a:p>
            <a:pPr lvl="1" eaLnBrk="1" hangingPunct="1"/>
            <a:r>
              <a:rPr lang="en-US" smtClean="0"/>
              <a:t>In the seventh edition the Causes of Project Failure has been split between two slides, partially for readability and partially so that feature creep and scope creep can be included here in a more relevant point.</a:t>
            </a:r>
          </a:p>
          <a:p>
            <a:pPr eaLnBrk="1" hangingPunct="1"/>
            <a:r>
              <a:rPr lang="en-US" b="1" smtClean="0"/>
              <a:t>Teaching Notes</a:t>
            </a:r>
          </a:p>
          <a:p>
            <a:pPr eaLnBrk="1" hangingPunct="1">
              <a:buFontTx/>
              <a:buChar char="•"/>
            </a:pPr>
            <a:r>
              <a:rPr lang="en-US" smtClean="0">
                <a:cs typeface="Times New Roman" pitchFamily="18" charset="0"/>
              </a:rPr>
              <a:t>The major cause of project failure—</a:t>
            </a:r>
            <a:r>
              <a:rPr lang="en-US" i="1" smtClean="0">
                <a:cs typeface="Times New Roman" pitchFamily="18" charset="0"/>
              </a:rPr>
              <a:t>most project managers were not educated or trained to be project managers</a:t>
            </a:r>
            <a:r>
              <a:rPr lang="en-US" smtClean="0">
                <a:cs typeface="Times New Roman" pitchFamily="18" charset="0"/>
              </a:rPr>
              <a:t>! Just as good programmers don't always go on to become good systems analysts, good systems analysts don't automatically perform well as project managers. To be a good project manager, you should be educated and skilled in the “art of project management.”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79B593-588F-4B3C-8413-E69AF5E8A9CF}" type="slidenum">
              <a:rPr lang="en-US" smtClean="0"/>
              <a:pPr eaLnBrk="1" hangingPunct="1"/>
              <a:t>8</a:t>
            </a:fld>
            <a:endParaRPr lang="en-US" smtClean="0"/>
          </a:p>
        </p:txBody>
      </p:sp>
      <p:sp>
        <p:nvSpPr>
          <p:cNvPr id="59395" name="Rectangle 2"/>
          <p:cNvSpPr>
            <a:spLocks noRot="1" noChangeArrowheads="1" noTextEdit="1"/>
          </p:cNvSpPr>
          <p:nvPr>
            <p:ph type="sldImg"/>
          </p:nvPr>
        </p:nvSpPr>
        <p:spPr>
          <a:xfrm>
            <a:off x="1150938" y="690563"/>
            <a:ext cx="4557712" cy="3417887"/>
          </a:xfrm>
          <a:ln/>
        </p:spPr>
      </p:sp>
      <p:sp>
        <p:nvSpPr>
          <p:cNvPr id="5939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smtClean="0"/>
              <a:t>No additional notes.</a:t>
            </a:r>
            <a:endParaRPr lang="en-US"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078E23-5BFA-4697-AAD5-BE6B99920836}" type="slidenum">
              <a:rPr lang="en-US" smtClean="0"/>
              <a:pPr eaLnBrk="1" hangingPunct="1"/>
              <a:t>9</a:t>
            </a:fld>
            <a:endParaRPr lang="en-US" smtClean="0"/>
          </a:p>
        </p:txBody>
      </p:sp>
      <p:sp>
        <p:nvSpPr>
          <p:cNvPr id="60419" name="Rectangle 2"/>
          <p:cNvSpPr>
            <a:spLocks noRot="1" noChangeArrowheads="1" noTextEdit="1"/>
          </p:cNvSpPr>
          <p:nvPr>
            <p:ph type="sldImg"/>
          </p:nvPr>
        </p:nvSpPr>
        <p:spPr>
          <a:xfrm>
            <a:off x="1150938" y="690563"/>
            <a:ext cx="4557712" cy="3417887"/>
          </a:xfrm>
          <a:ln/>
        </p:spPr>
      </p:sp>
      <p:sp>
        <p:nvSpPr>
          <p:cNvPr id="6042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Teaching Notes</a:t>
            </a:r>
          </a:p>
          <a:p>
            <a:pPr eaLnBrk="1" hangingPunct="1">
              <a:buFontTx/>
              <a:buChar char="•"/>
            </a:pPr>
            <a:r>
              <a:rPr lang="en-US" smtClean="0">
                <a:cs typeface="Times New Roman" pitchFamily="18" charset="0"/>
              </a:rPr>
              <a:t>There exists a core set of competencies that good project managers possess. Some of these competencies can be taught, both in courses, books, and professional workshops; however, you should immediately recognize that some of these competencies come only with professional experience in the field. First, you usually cannot manage a process you have never used. Second, you cannot manage a project without understanding the business and culture that provides a context for the project.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684E46-6024-4F6A-AB10-11B4052FBA9E}" type="slidenum">
              <a:rPr lang="en-US" smtClean="0"/>
              <a:pPr eaLnBrk="1" hangingPunct="1"/>
              <a:t>10</a:t>
            </a:fld>
            <a:endParaRPr lang="en-US" smtClean="0"/>
          </a:p>
        </p:txBody>
      </p:sp>
      <p:sp>
        <p:nvSpPr>
          <p:cNvPr id="61443" name="Rectangle 2"/>
          <p:cNvSpPr>
            <a:spLocks noRot="1" noChangeArrowheads="1" noTextEdit="1"/>
          </p:cNvSpPr>
          <p:nvPr>
            <p:ph type="sldImg"/>
          </p:nvPr>
        </p:nvSpPr>
        <p:spPr>
          <a:xfrm>
            <a:off x="1150938" y="690563"/>
            <a:ext cx="4557712" cy="3417887"/>
          </a:xfrm>
          <a:ln/>
        </p:spPr>
      </p:sp>
      <p:sp>
        <p:nvSpPr>
          <p:cNvPr id="6144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r>
              <a:rPr lang="en-US" b="1" smtClean="0"/>
              <a:t>Conversion Notes</a:t>
            </a:r>
            <a:endParaRPr lang="en-US" smtClean="0"/>
          </a:p>
          <a:p>
            <a:pPr lvl="1" eaLnBrk="1" hangingPunct="1"/>
            <a:r>
              <a:rPr lang="en-US" smtClean="0"/>
              <a:t>Shorthand definitions have been added to these terms.</a:t>
            </a:r>
          </a:p>
          <a:p>
            <a:pPr eaLnBrk="1" hangingPunct="1"/>
            <a:r>
              <a:rPr lang="en-US" b="1" smtClean="0"/>
              <a:t>Teaching Notes</a:t>
            </a:r>
            <a:endParaRPr lang="en-US" smtClean="0"/>
          </a:p>
          <a:p>
            <a:pPr eaLnBrk="1" hangingPunct="1">
              <a:buFontTx/>
              <a:buChar char="•"/>
            </a:pPr>
            <a:r>
              <a:rPr lang="en-US" smtClean="0">
                <a:cs typeface="Times New Roman" pitchFamily="18" charset="0"/>
              </a:rPr>
              <a:t>The project management functions were derived from classic management functions.</a:t>
            </a:r>
          </a:p>
          <a:p>
            <a:pPr eaLnBrk="1" hangingPunct="1">
              <a:buFontTx/>
              <a:buChar char="•"/>
            </a:pPr>
            <a:r>
              <a:rPr lang="en-US" smtClean="0">
                <a:cs typeface="Times New Roman" pitchFamily="18" charset="0"/>
              </a:rPr>
              <a:t>Project management functions are dependent upon interpersonal </a:t>
            </a:r>
            <a:r>
              <a:rPr lang="en-US" i="1" smtClean="0">
                <a:cs typeface="Times New Roman" pitchFamily="18" charset="0"/>
              </a:rPr>
              <a:t>communications</a:t>
            </a:r>
            <a:r>
              <a:rPr lang="en-US" smtClean="0">
                <a:cs typeface="Times New Roman" pitchFamily="18" charset="0"/>
              </a:rPr>
              <a:t> between the project manager, the team, and other managers.</a:t>
            </a: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2895600" y="1981200"/>
            <a:ext cx="5759450" cy="0"/>
          </a:xfrm>
          <a:prstGeom prst="line">
            <a:avLst/>
          </a:prstGeom>
          <a:noFill/>
          <a:ln w="444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52400" y="657225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0" hangingPunct="0">
              <a:spcBef>
                <a:spcPct val="50000"/>
              </a:spcBef>
            </a:pPr>
            <a:r>
              <a:rPr lang="en-US" sz="1400" b="1" i="1">
                <a:solidFill>
                  <a:schemeClr val="bg1"/>
                </a:solidFill>
                <a:latin typeface="Book Antiqua" pitchFamily="18" charset="0"/>
              </a:rPr>
              <a:t>McGraw-Hill/Irwin</a:t>
            </a:r>
          </a:p>
        </p:txBody>
      </p:sp>
      <p:sp>
        <p:nvSpPr>
          <p:cNvPr id="7" name="Rectangle 7"/>
          <p:cNvSpPr>
            <a:spLocks noChangeArrowheads="1"/>
          </p:cNvSpPr>
          <p:nvPr/>
        </p:nvSpPr>
        <p:spPr bwMode="auto">
          <a:xfrm>
            <a:off x="3429000" y="657225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r" eaLnBrk="0" hangingPunct="0">
              <a:spcBef>
                <a:spcPct val="50000"/>
              </a:spcBef>
            </a:pPr>
            <a:r>
              <a:rPr lang="en-US" sz="1200" b="1" i="1">
                <a:solidFill>
                  <a:schemeClr val="bg1"/>
                </a:solidFill>
                <a:latin typeface="Book Antiqua" pitchFamily="18" charset="0"/>
              </a:rPr>
              <a:t>Copyright</a:t>
            </a:r>
            <a:r>
              <a:rPr lang="en-US" sz="1200">
                <a:solidFill>
                  <a:schemeClr val="bg1"/>
                </a:solidFill>
                <a:latin typeface="Book Antiqua" pitchFamily="18" charset="0"/>
              </a:rPr>
              <a:t> </a:t>
            </a:r>
            <a:r>
              <a:rPr lang="en-US" sz="1200" b="1" i="1">
                <a:solidFill>
                  <a:schemeClr val="bg1"/>
                </a:solidFill>
                <a:latin typeface="Book Antiqua" pitchFamily="18" charset="0"/>
              </a:rPr>
              <a:t>© 2007 by The McGraw-Hill Companies, Inc. All rights reserved.</a:t>
            </a:r>
          </a:p>
        </p:txBody>
      </p:sp>
      <p:sp>
        <p:nvSpPr>
          <p:cNvPr id="173059" name="Rectangle 3"/>
          <p:cNvSpPr>
            <a:spLocks noGrp="1" noChangeArrowheads="1"/>
          </p:cNvSpPr>
          <p:nvPr>
            <p:ph type="ctrTitle"/>
          </p:nvPr>
        </p:nvSpPr>
        <p:spPr>
          <a:xfrm>
            <a:off x="2895600" y="381000"/>
            <a:ext cx="5715000" cy="1600200"/>
          </a:xfrm>
          <a:solidFill>
            <a:srgbClr val="D2E0A4"/>
          </a:solidFill>
        </p:spPr>
        <p:txBody>
          <a:bodyPr lIns="365760"/>
          <a:lstStyle>
            <a:lvl1pPr>
              <a:defRPr/>
            </a:lvl1pPr>
          </a:lstStyle>
          <a:p>
            <a:r>
              <a:rPr lang="en-US"/>
              <a:t>Click to edit Master title style</a:t>
            </a:r>
          </a:p>
        </p:txBody>
      </p:sp>
      <p:sp>
        <p:nvSpPr>
          <p:cNvPr id="173060" name="Rectangle 4"/>
          <p:cNvSpPr>
            <a:spLocks noGrp="1" noChangeArrowheads="1"/>
          </p:cNvSpPr>
          <p:nvPr>
            <p:ph type="subTitle" idx="1"/>
          </p:nvPr>
        </p:nvSpPr>
        <p:spPr>
          <a:xfrm>
            <a:off x="2971800" y="2133600"/>
            <a:ext cx="5562600" cy="3962400"/>
          </a:xfrm>
        </p:spPr>
        <p:txBody>
          <a:bodyPr anchor="ctr" anchorCtr="1"/>
          <a:lstStyle>
            <a:lvl1pPr marL="0" indent="0" algn="ctr">
              <a:buFontTx/>
              <a:buNone/>
              <a:defRPr sz="4000">
                <a:solidFill>
                  <a:srgbClr val="660066"/>
                </a:solidFill>
              </a:defRPr>
            </a:lvl1pPr>
          </a:lstStyle>
          <a:p>
            <a:r>
              <a:rPr lang="en-US"/>
              <a:t>Click to edit Master subtitle style</a:t>
            </a:r>
          </a:p>
        </p:txBody>
      </p:sp>
    </p:spTree>
    <p:extLst>
      <p:ext uri="{BB962C8B-B14F-4D97-AF65-F5344CB8AC3E}">
        <p14:creationId xmlns:p14="http://schemas.microsoft.com/office/powerpoint/2010/main" val="277581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4-</a:t>
            </a:r>
            <a:fld id="{864A5CBB-266C-44F0-A9F1-7D21FB439265}" type="slidenum">
              <a:rPr lang="en-US"/>
              <a:pPr>
                <a:defRPr/>
              </a:pPr>
              <a:t>‹#›</a:t>
            </a:fld>
            <a:endParaRPr lang="en-US"/>
          </a:p>
        </p:txBody>
      </p:sp>
    </p:spTree>
    <p:extLst>
      <p:ext uri="{BB962C8B-B14F-4D97-AF65-F5344CB8AC3E}">
        <p14:creationId xmlns:p14="http://schemas.microsoft.com/office/powerpoint/2010/main" val="313647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62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4-</a:t>
            </a:r>
            <a:fld id="{EAB96D98-D2ED-4D3F-93C4-B0A0C8F6CAF0}" type="slidenum">
              <a:rPr lang="en-US"/>
              <a:pPr>
                <a:defRPr/>
              </a:pPr>
              <a:t>‹#›</a:t>
            </a:fld>
            <a:endParaRPr lang="en-US"/>
          </a:p>
        </p:txBody>
      </p:sp>
    </p:spTree>
    <p:extLst>
      <p:ext uri="{BB962C8B-B14F-4D97-AF65-F5344CB8AC3E}">
        <p14:creationId xmlns:p14="http://schemas.microsoft.com/office/powerpoint/2010/main" val="23997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40005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40005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4-</a:t>
            </a:r>
            <a:fld id="{734740BD-F5AA-456F-B362-047C16FFB8B7}" type="slidenum">
              <a:rPr lang="en-US"/>
              <a:pPr>
                <a:defRPr/>
              </a:pPr>
              <a:t>‹#›</a:t>
            </a:fld>
            <a:endParaRPr lang="en-US"/>
          </a:p>
        </p:txBody>
      </p:sp>
    </p:spTree>
    <p:extLst>
      <p:ext uri="{BB962C8B-B14F-4D97-AF65-F5344CB8AC3E}">
        <p14:creationId xmlns:p14="http://schemas.microsoft.com/office/powerpoint/2010/main" val="3363105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8153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52900"/>
            <a:ext cx="81534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4-</a:t>
            </a:r>
            <a:fld id="{B5BD720D-B09A-4CC7-80BB-2A55B2E25326}" type="slidenum">
              <a:rPr lang="en-US"/>
              <a:pPr>
                <a:defRPr/>
              </a:pPr>
              <a:t>‹#›</a:t>
            </a:fld>
            <a:endParaRPr lang="en-US"/>
          </a:p>
        </p:txBody>
      </p:sp>
    </p:spTree>
    <p:extLst>
      <p:ext uri="{BB962C8B-B14F-4D97-AF65-F5344CB8AC3E}">
        <p14:creationId xmlns:p14="http://schemas.microsoft.com/office/powerpoint/2010/main" val="324922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4-</a:t>
            </a:r>
            <a:fld id="{FAB32F7B-CDE2-4315-AF89-EDF751D6A090}" type="slidenum">
              <a:rPr lang="en-US"/>
              <a:pPr>
                <a:defRPr/>
              </a:pPr>
              <a:t>‹#›</a:t>
            </a:fld>
            <a:endParaRPr lang="en-US"/>
          </a:p>
        </p:txBody>
      </p:sp>
    </p:spTree>
    <p:extLst>
      <p:ext uri="{BB962C8B-B14F-4D97-AF65-F5344CB8AC3E}">
        <p14:creationId xmlns:p14="http://schemas.microsoft.com/office/powerpoint/2010/main" val="4509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4-</a:t>
            </a:r>
            <a:fld id="{9155B474-C94A-4B12-BF53-2C0173F339A6}" type="slidenum">
              <a:rPr lang="en-US"/>
              <a:pPr>
                <a:defRPr/>
              </a:pPr>
              <a:t>‹#›</a:t>
            </a:fld>
            <a:endParaRPr lang="en-US"/>
          </a:p>
        </p:txBody>
      </p:sp>
    </p:spTree>
    <p:extLst>
      <p:ext uri="{BB962C8B-B14F-4D97-AF65-F5344CB8AC3E}">
        <p14:creationId xmlns:p14="http://schemas.microsoft.com/office/powerpoint/2010/main" val="18951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4-</a:t>
            </a:r>
            <a:fld id="{3AFF8A15-DD62-4D61-A1E2-BCA14EA8CC2C}" type="slidenum">
              <a:rPr lang="en-US"/>
              <a:pPr>
                <a:defRPr/>
              </a:pPr>
              <a:t>‹#›</a:t>
            </a:fld>
            <a:endParaRPr lang="en-US"/>
          </a:p>
        </p:txBody>
      </p:sp>
    </p:spTree>
    <p:extLst>
      <p:ext uri="{BB962C8B-B14F-4D97-AF65-F5344CB8AC3E}">
        <p14:creationId xmlns:p14="http://schemas.microsoft.com/office/powerpoint/2010/main" val="340662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4-</a:t>
            </a:r>
            <a:fld id="{AEB2DB83-B542-4EF2-95C2-2311D64FA2E5}" type="slidenum">
              <a:rPr lang="en-US"/>
              <a:pPr>
                <a:defRPr/>
              </a:pPr>
              <a:t>‹#›</a:t>
            </a:fld>
            <a:endParaRPr lang="en-US"/>
          </a:p>
        </p:txBody>
      </p:sp>
    </p:spTree>
    <p:extLst>
      <p:ext uri="{BB962C8B-B14F-4D97-AF65-F5344CB8AC3E}">
        <p14:creationId xmlns:p14="http://schemas.microsoft.com/office/powerpoint/2010/main" val="181897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t>4-</a:t>
            </a:r>
            <a:fld id="{4D69C2C1-1D8A-489B-ACCB-8AA5E767A5BB}" type="slidenum">
              <a:rPr lang="en-US"/>
              <a:pPr>
                <a:defRPr/>
              </a:pPr>
              <a:t>‹#›</a:t>
            </a:fld>
            <a:endParaRPr lang="en-US"/>
          </a:p>
        </p:txBody>
      </p:sp>
    </p:spTree>
    <p:extLst>
      <p:ext uri="{BB962C8B-B14F-4D97-AF65-F5344CB8AC3E}">
        <p14:creationId xmlns:p14="http://schemas.microsoft.com/office/powerpoint/2010/main" val="155103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4-</a:t>
            </a:r>
            <a:fld id="{2FB3CB33-3264-4FE3-973E-D31BA01B982F}" type="slidenum">
              <a:rPr lang="en-US"/>
              <a:pPr>
                <a:defRPr/>
              </a:pPr>
              <a:t>‹#›</a:t>
            </a:fld>
            <a:endParaRPr lang="en-US"/>
          </a:p>
        </p:txBody>
      </p:sp>
    </p:spTree>
    <p:extLst>
      <p:ext uri="{BB962C8B-B14F-4D97-AF65-F5344CB8AC3E}">
        <p14:creationId xmlns:p14="http://schemas.microsoft.com/office/powerpoint/2010/main" val="274799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4-</a:t>
            </a:r>
            <a:fld id="{CC682565-F205-4953-9302-FB660279C45D}" type="slidenum">
              <a:rPr lang="en-US"/>
              <a:pPr>
                <a:defRPr/>
              </a:pPr>
              <a:t>‹#›</a:t>
            </a:fld>
            <a:endParaRPr lang="en-US"/>
          </a:p>
        </p:txBody>
      </p:sp>
    </p:spTree>
    <p:extLst>
      <p:ext uri="{BB962C8B-B14F-4D97-AF65-F5344CB8AC3E}">
        <p14:creationId xmlns:p14="http://schemas.microsoft.com/office/powerpoint/2010/main" val="26620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4-</a:t>
            </a:r>
            <a:fld id="{5306E537-FC0E-43B9-8944-5EB68E3A801F}" type="slidenum">
              <a:rPr lang="en-US"/>
              <a:pPr>
                <a:defRPr/>
              </a:pPr>
              <a:t>‹#›</a:t>
            </a:fld>
            <a:endParaRPr lang="en-US"/>
          </a:p>
        </p:txBody>
      </p:sp>
    </p:spTree>
    <p:extLst>
      <p:ext uri="{BB962C8B-B14F-4D97-AF65-F5344CB8AC3E}">
        <p14:creationId xmlns:p14="http://schemas.microsoft.com/office/powerpoint/2010/main" val="183588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ntentslid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90600" y="762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914400" y="16002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2037" name="Rectangle 5"/>
          <p:cNvSpPr>
            <a:spLocks noGrp="1" noChangeArrowheads="1"/>
          </p:cNvSpPr>
          <p:nvPr>
            <p:ph type="sldNum" sz="quarter" idx="4"/>
          </p:nvPr>
        </p:nvSpPr>
        <p:spPr bwMode="auto">
          <a:xfrm>
            <a:off x="0" y="622935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r>
              <a:rPr lang="en-US"/>
              <a:t>4-</a:t>
            </a:r>
            <a:fld id="{435F3C44-BC40-4BE0-8F18-B708F15C9C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ftr="0" dt="0"/>
  <p:txStyles>
    <p:titleStyle>
      <a:lvl1pPr algn="l" rtl="0" eaLnBrk="0" fontAlgn="base" hangingPunct="0">
        <a:lnSpc>
          <a:spcPct val="90000"/>
        </a:lnSpc>
        <a:spcBef>
          <a:spcPct val="0"/>
        </a:spcBef>
        <a:spcAft>
          <a:spcPct val="0"/>
        </a:spcAft>
        <a:defRPr sz="44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Arial" pitchFamily="34" charset="0"/>
        </a:defRPr>
      </a:lvl2pPr>
      <a:lvl3pPr algn="l" rtl="0" eaLnBrk="0" fontAlgn="base" hangingPunct="0">
        <a:lnSpc>
          <a:spcPct val="90000"/>
        </a:lnSpc>
        <a:spcBef>
          <a:spcPct val="0"/>
        </a:spcBef>
        <a:spcAft>
          <a:spcPct val="0"/>
        </a:spcAft>
        <a:defRPr sz="4400">
          <a:solidFill>
            <a:schemeClr val="bg1"/>
          </a:solidFill>
          <a:latin typeface="Arial" pitchFamily="34" charset="0"/>
        </a:defRPr>
      </a:lvl3pPr>
      <a:lvl4pPr algn="l" rtl="0" eaLnBrk="0" fontAlgn="base" hangingPunct="0">
        <a:lnSpc>
          <a:spcPct val="90000"/>
        </a:lnSpc>
        <a:spcBef>
          <a:spcPct val="0"/>
        </a:spcBef>
        <a:spcAft>
          <a:spcPct val="0"/>
        </a:spcAft>
        <a:defRPr sz="4400">
          <a:solidFill>
            <a:schemeClr val="bg1"/>
          </a:solidFill>
          <a:latin typeface="Arial" pitchFamily="34" charset="0"/>
        </a:defRPr>
      </a:lvl4pPr>
      <a:lvl5pPr algn="l" rtl="0" eaLnBrk="0" fontAlgn="base" hangingPunct="0">
        <a:lnSpc>
          <a:spcPct val="90000"/>
        </a:lnSpc>
        <a:spcBef>
          <a:spcPct val="0"/>
        </a:spcBef>
        <a:spcAft>
          <a:spcPct val="0"/>
        </a:spcAft>
        <a:defRPr sz="4400">
          <a:solidFill>
            <a:schemeClr val="bg1"/>
          </a:solidFill>
          <a:latin typeface="Arial" pitchFamily="34" charset="0"/>
        </a:defRPr>
      </a:lvl5pPr>
      <a:lvl6pPr marL="457200" algn="l" rtl="0" fontAlgn="base">
        <a:lnSpc>
          <a:spcPct val="90000"/>
        </a:lnSpc>
        <a:spcBef>
          <a:spcPct val="0"/>
        </a:spcBef>
        <a:spcAft>
          <a:spcPct val="0"/>
        </a:spcAft>
        <a:defRPr sz="4400">
          <a:solidFill>
            <a:schemeClr val="bg1"/>
          </a:solidFill>
          <a:latin typeface="Arial" pitchFamily="34" charset="0"/>
        </a:defRPr>
      </a:lvl6pPr>
      <a:lvl7pPr marL="914400" algn="l" rtl="0" fontAlgn="base">
        <a:lnSpc>
          <a:spcPct val="90000"/>
        </a:lnSpc>
        <a:spcBef>
          <a:spcPct val="0"/>
        </a:spcBef>
        <a:spcAft>
          <a:spcPct val="0"/>
        </a:spcAft>
        <a:defRPr sz="4400">
          <a:solidFill>
            <a:schemeClr val="bg1"/>
          </a:solidFill>
          <a:latin typeface="Arial" pitchFamily="34" charset="0"/>
        </a:defRPr>
      </a:lvl7pPr>
      <a:lvl8pPr marL="1371600" algn="l" rtl="0" fontAlgn="base">
        <a:lnSpc>
          <a:spcPct val="90000"/>
        </a:lnSpc>
        <a:spcBef>
          <a:spcPct val="0"/>
        </a:spcBef>
        <a:spcAft>
          <a:spcPct val="0"/>
        </a:spcAft>
        <a:defRPr sz="4400">
          <a:solidFill>
            <a:schemeClr val="bg1"/>
          </a:solidFill>
          <a:latin typeface="Arial" pitchFamily="34" charset="0"/>
        </a:defRPr>
      </a:lvl8pPr>
      <a:lvl9pPr marL="1828800" algn="l" rtl="0" fontAlgn="base">
        <a:lnSpc>
          <a:spcPct val="90000"/>
        </a:lnSpc>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818A4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660066"/>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solidFill>
                  <a:schemeClr val="tx1"/>
                </a:solidFill>
                <a:cs typeface="Times New Roman" pitchFamily="18" charset="0"/>
              </a:rPr>
              <a:t>project and process </a:t>
            </a:r>
            <a:r>
              <a:rPr lang="en-US" dirty="0" smtClean="0">
                <a:solidFill>
                  <a:schemeClr val="tx1"/>
                </a:solidFill>
                <a:cs typeface="Times New Roman" pitchFamily="18" charset="0"/>
              </a:rPr>
              <a:t>management</a:t>
            </a:r>
            <a:endParaRPr lang="en-US" dirty="0">
              <a:solidFill>
                <a:schemeClr val="tx1"/>
              </a:solidFill>
              <a:cs typeface="Times New Roman" pitchFamily="18" charset="0"/>
            </a:endParaRPr>
          </a:p>
        </p:txBody>
      </p:sp>
      <p:sp>
        <p:nvSpPr>
          <p:cNvPr id="3075" name="Content Placeholder 2"/>
          <p:cNvSpPr>
            <a:spLocks noGrp="1"/>
          </p:cNvSpPr>
          <p:nvPr>
            <p:ph type="body" idx="1"/>
          </p:nvPr>
        </p:nvSpPr>
        <p:spPr/>
        <p:txBody>
          <a:bodyPr/>
          <a:lstStyle/>
          <a:p>
            <a:r>
              <a:rPr lang="en-US" sz="2400" b="1" smtClean="0"/>
              <a:t>Chapter 4</a:t>
            </a:r>
          </a:p>
        </p:txBody>
      </p:sp>
      <p:sp>
        <p:nvSpPr>
          <p:cNvPr id="3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131246C8-6F88-4BD7-AA4F-6CCA50EB6D27}" type="slidenum">
              <a:rPr lang="en-US" smtClean="0">
                <a:solidFill>
                  <a:schemeClr val="bg1"/>
                </a:solidFill>
              </a:rPr>
              <a:pPr eaLnBrk="1" hangingPunct="1"/>
              <a:t>1</a:t>
            </a:fld>
            <a:endParaRPr lang="en-US" smtClean="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7F710628-FF9D-432F-8EFB-619EF575E829}" type="slidenum">
              <a:rPr lang="en-US" smtClean="0">
                <a:solidFill>
                  <a:schemeClr val="bg1"/>
                </a:solidFill>
              </a:rPr>
              <a:pPr eaLnBrk="1" hangingPunct="1"/>
              <a:t>10</a:t>
            </a:fld>
            <a:endParaRPr lang="en-US" smtClean="0">
              <a:solidFill>
                <a:schemeClr val="bg1"/>
              </a:solidFill>
            </a:endParaRPr>
          </a:p>
        </p:txBody>
      </p:sp>
      <p:sp>
        <p:nvSpPr>
          <p:cNvPr id="12291" name="Rectangle 2"/>
          <p:cNvSpPr>
            <a:spLocks noGrp="1" noChangeArrowheads="1"/>
          </p:cNvSpPr>
          <p:nvPr>
            <p:ph type="title"/>
          </p:nvPr>
        </p:nvSpPr>
        <p:spPr/>
        <p:txBody>
          <a:bodyPr/>
          <a:lstStyle/>
          <a:p>
            <a:pPr eaLnBrk="1" hangingPunct="1"/>
            <a:r>
              <a:rPr lang="en-US" smtClean="0"/>
              <a:t>Project Management Functions</a:t>
            </a:r>
          </a:p>
        </p:txBody>
      </p:sp>
      <p:sp>
        <p:nvSpPr>
          <p:cNvPr id="12292" name="Rectangle 3"/>
          <p:cNvSpPr>
            <a:spLocks noGrp="1" noChangeArrowheads="1"/>
          </p:cNvSpPr>
          <p:nvPr>
            <p:ph type="body" idx="1"/>
          </p:nvPr>
        </p:nvSpPr>
        <p:spPr>
          <a:xfrm>
            <a:off x="1066800" y="1295400"/>
            <a:ext cx="7620000" cy="5334000"/>
          </a:xfrm>
        </p:spPr>
        <p:txBody>
          <a:bodyPr/>
          <a:lstStyle/>
          <a:p>
            <a:pPr eaLnBrk="1" hangingPunct="1">
              <a:lnSpc>
                <a:spcPct val="80000"/>
              </a:lnSpc>
            </a:pPr>
            <a:r>
              <a:rPr lang="en-US" sz="2800" b="1" smtClean="0"/>
              <a:t>Scoping</a:t>
            </a:r>
            <a:r>
              <a:rPr lang="en-US" sz="2800" smtClean="0"/>
              <a:t> – setting the boundaries of the project</a:t>
            </a:r>
          </a:p>
          <a:p>
            <a:pPr eaLnBrk="1" hangingPunct="1">
              <a:lnSpc>
                <a:spcPct val="80000"/>
              </a:lnSpc>
            </a:pPr>
            <a:r>
              <a:rPr lang="en-US" sz="2800" b="1" smtClean="0"/>
              <a:t>Planning</a:t>
            </a:r>
            <a:r>
              <a:rPr lang="en-US" sz="2800" smtClean="0"/>
              <a:t> – identifying the tasks required to complete the project</a:t>
            </a:r>
          </a:p>
          <a:p>
            <a:pPr eaLnBrk="1" hangingPunct="1">
              <a:lnSpc>
                <a:spcPct val="80000"/>
              </a:lnSpc>
            </a:pPr>
            <a:r>
              <a:rPr lang="en-US" sz="2800" b="1" smtClean="0"/>
              <a:t>Estimating</a:t>
            </a:r>
            <a:r>
              <a:rPr lang="en-US" sz="2800" smtClean="0"/>
              <a:t> – identifying the resources required to complete the project</a:t>
            </a:r>
          </a:p>
          <a:p>
            <a:pPr eaLnBrk="1" hangingPunct="1">
              <a:lnSpc>
                <a:spcPct val="80000"/>
              </a:lnSpc>
            </a:pPr>
            <a:r>
              <a:rPr lang="en-US" sz="2800" b="1" smtClean="0"/>
              <a:t>Scheduling</a:t>
            </a:r>
            <a:r>
              <a:rPr lang="en-US" sz="2800" smtClean="0"/>
              <a:t> – developing the plan to complete the project</a:t>
            </a:r>
          </a:p>
          <a:p>
            <a:pPr eaLnBrk="1" hangingPunct="1">
              <a:lnSpc>
                <a:spcPct val="80000"/>
              </a:lnSpc>
            </a:pPr>
            <a:r>
              <a:rPr lang="en-US" sz="2800" b="1" smtClean="0"/>
              <a:t>Organizing</a:t>
            </a:r>
            <a:r>
              <a:rPr lang="en-US" sz="2800" smtClean="0"/>
              <a:t> – making sure members understand their roles and responsibilities</a:t>
            </a:r>
          </a:p>
          <a:p>
            <a:pPr eaLnBrk="1" hangingPunct="1">
              <a:lnSpc>
                <a:spcPct val="80000"/>
              </a:lnSpc>
            </a:pPr>
            <a:r>
              <a:rPr lang="en-US" sz="2800" b="1" smtClean="0"/>
              <a:t>Directing</a:t>
            </a:r>
            <a:r>
              <a:rPr lang="en-US" sz="2800" smtClean="0"/>
              <a:t> – coordinating the project</a:t>
            </a:r>
          </a:p>
          <a:p>
            <a:pPr eaLnBrk="1" hangingPunct="1">
              <a:lnSpc>
                <a:spcPct val="80000"/>
              </a:lnSpc>
            </a:pPr>
            <a:r>
              <a:rPr lang="en-US" sz="2800" b="1" smtClean="0"/>
              <a:t>Controlling</a:t>
            </a:r>
            <a:r>
              <a:rPr lang="en-US" sz="2800" smtClean="0"/>
              <a:t> – monitoring progress</a:t>
            </a:r>
          </a:p>
          <a:p>
            <a:pPr eaLnBrk="1" hangingPunct="1">
              <a:lnSpc>
                <a:spcPct val="80000"/>
              </a:lnSpc>
            </a:pPr>
            <a:r>
              <a:rPr lang="en-US" sz="2800" b="1" smtClean="0"/>
              <a:t>Closing</a:t>
            </a:r>
            <a:r>
              <a:rPr lang="en-US" sz="2800" smtClean="0"/>
              <a:t> – assessing success and failure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1E3E27F0-367E-4CF4-8BA8-FEA3D0FD2A38}" type="slidenum">
              <a:rPr lang="en-US" smtClean="0">
                <a:solidFill>
                  <a:schemeClr val="bg1"/>
                </a:solidFill>
              </a:rPr>
              <a:pPr eaLnBrk="1" hangingPunct="1"/>
              <a:t>11</a:t>
            </a:fld>
            <a:endParaRPr lang="en-US" smtClean="0">
              <a:solidFill>
                <a:schemeClr val="bg1"/>
              </a:solidFill>
            </a:endParaRPr>
          </a:p>
        </p:txBody>
      </p:sp>
      <p:sp>
        <p:nvSpPr>
          <p:cNvPr id="13315" name="Rectangle 2"/>
          <p:cNvSpPr>
            <a:spLocks noGrp="1" noChangeArrowheads="1"/>
          </p:cNvSpPr>
          <p:nvPr>
            <p:ph type="title"/>
          </p:nvPr>
        </p:nvSpPr>
        <p:spPr/>
        <p:txBody>
          <a:bodyPr/>
          <a:lstStyle/>
          <a:p>
            <a:pPr eaLnBrk="1" hangingPunct="1"/>
            <a:r>
              <a:rPr lang="en-US" smtClean="0"/>
              <a:t>Project Management Tools </a:t>
            </a:r>
            <a:br>
              <a:rPr lang="en-US" smtClean="0"/>
            </a:br>
            <a:r>
              <a:rPr lang="en-US" smtClean="0"/>
              <a:t>&amp; Techniques</a:t>
            </a:r>
          </a:p>
        </p:txBody>
      </p:sp>
      <p:sp>
        <p:nvSpPr>
          <p:cNvPr id="13316" name="Rectangle 3"/>
          <p:cNvSpPr>
            <a:spLocks noGrp="1" noChangeArrowheads="1"/>
          </p:cNvSpPr>
          <p:nvPr>
            <p:ph type="body" idx="1"/>
          </p:nvPr>
        </p:nvSpPr>
        <p:spPr>
          <a:xfrm>
            <a:off x="914400" y="2076450"/>
            <a:ext cx="8153400" cy="4135438"/>
          </a:xfrm>
        </p:spPr>
        <p:txBody>
          <a:bodyPr/>
          <a:lstStyle/>
          <a:p>
            <a:pPr marL="401638" indent="0" eaLnBrk="1" hangingPunct="1">
              <a:buFontTx/>
              <a:buNone/>
            </a:pPr>
            <a:r>
              <a:rPr lang="en-US" b="1" smtClean="0">
                <a:cs typeface="Times New Roman" pitchFamily="18" charset="0"/>
              </a:rPr>
              <a:t>PERT chart</a:t>
            </a:r>
            <a:r>
              <a:rPr lang="en-US" smtClean="0">
                <a:cs typeface="Times New Roman" pitchFamily="18" charset="0"/>
              </a:rPr>
              <a:t> – a graphical network model used to depict the interdependencies between a project’s tasks. </a:t>
            </a:r>
          </a:p>
          <a:p>
            <a:pPr marL="401638" indent="0" eaLnBrk="1" hangingPunct="1">
              <a:buFontTx/>
              <a:buNone/>
            </a:pPr>
            <a:r>
              <a:rPr lang="en-US" smtClean="0">
                <a:cs typeface="Times New Roman" pitchFamily="18" charset="0"/>
              </a:rPr>
              <a:t/>
            </a:r>
            <a:br>
              <a:rPr lang="en-US" smtClean="0">
                <a:cs typeface="Times New Roman" pitchFamily="18" charset="0"/>
              </a:rPr>
            </a:br>
            <a:r>
              <a:rPr lang="en-US" b="1" smtClean="0">
                <a:cs typeface="Times New Roman" pitchFamily="18" charset="0"/>
              </a:rPr>
              <a:t>Gantt chart</a:t>
            </a:r>
            <a:r>
              <a:rPr lang="en-US" smtClean="0">
                <a:cs typeface="Times New Roman" pitchFamily="18" charset="0"/>
              </a:rPr>
              <a:t> – a bar chart used to depict project tasks against a calendar. </a:t>
            </a:r>
            <a:endParaRPr lang="en-US" smtClean="0"/>
          </a:p>
          <a:p>
            <a:pPr marL="401638" indent="0" eaLnBrk="1" hangingPunct="1">
              <a:buFontTx/>
              <a:buNone/>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4BE553F1-D8AA-4FBD-8AAC-850A89AAA25D}" type="slidenum">
              <a:rPr lang="en-US" smtClean="0">
                <a:solidFill>
                  <a:schemeClr val="bg1"/>
                </a:solidFill>
              </a:rPr>
              <a:pPr eaLnBrk="1" hangingPunct="1"/>
              <a:t>12</a:t>
            </a:fld>
            <a:endParaRPr lang="en-US" smtClean="0">
              <a:solidFill>
                <a:schemeClr val="bg1"/>
              </a:solidFill>
            </a:endParaRPr>
          </a:p>
        </p:txBody>
      </p:sp>
      <p:sp>
        <p:nvSpPr>
          <p:cNvPr id="14339" name="Rectangle 2"/>
          <p:cNvSpPr>
            <a:spLocks noGrp="1" noChangeArrowheads="1"/>
          </p:cNvSpPr>
          <p:nvPr>
            <p:ph type="title"/>
          </p:nvPr>
        </p:nvSpPr>
        <p:spPr/>
        <p:txBody>
          <a:bodyPr/>
          <a:lstStyle/>
          <a:p>
            <a:pPr eaLnBrk="1" hangingPunct="1"/>
            <a:r>
              <a:rPr lang="en-US" smtClean="0"/>
              <a:t>PERT Chart</a:t>
            </a:r>
          </a:p>
        </p:txBody>
      </p:sp>
      <p:pic>
        <p:nvPicPr>
          <p:cNvPr id="14340" name="Picture 5" descr="whi74173_0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266825"/>
            <a:ext cx="54673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3A0A6DD2-C94F-4478-8697-ED49EFAED0A7}" type="slidenum">
              <a:rPr lang="en-US" smtClean="0">
                <a:solidFill>
                  <a:schemeClr val="bg1"/>
                </a:solidFill>
              </a:rPr>
              <a:pPr eaLnBrk="1" hangingPunct="1"/>
              <a:t>13</a:t>
            </a:fld>
            <a:endParaRPr lang="en-US" smtClean="0">
              <a:solidFill>
                <a:schemeClr val="bg1"/>
              </a:solidFill>
            </a:endParaRPr>
          </a:p>
        </p:txBody>
      </p:sp>
      <p:sp>
        <p:nvSpPr>
          <p:cNvPr id="15363" name="Rectangle 2"/>
          <p:cNvSpPr>
            <a:spLocks noGrp="1" noChangeArrowheads="1"/>
          </p:cNvSpPr>
          <p:nvPr>
            <p:ph type="title"/>
          </p:nvPr>
        </p:nvSpPr>
        <p:spPr/>
        <p:txBody>
          <a:bodyPr/>
          <a:lstStyle/>
          <a:p>
            <a:pPr eaLnBrk="1" hangingPunct="1"/>
            <a:r>
              <a:rPr lang="en-US" smtClean="0"/>
              <a:t>Gantt Chart</a:t>
            </a:r>
          </a:p>
        </p:txBody>
      </p:sp>
      <p:pic>
        <p:nvPicPr>
          <p:cNvPr id="15364" name="Picture 5" descr="whi74173_0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81915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B480917B-8C93-41CA-8B73-8558CF075CAC}" type="slidenum">
              <a:rPr lang="en-US" smtClean="0">
                <a:solidFill>
                  <a:schemeClr val="bg1"/>
                </a:solidFill>
              </a:rPr>
              <a:pPr eaLnBrk="1" hangingPunct="1"/>
              <a:t>14</a:t>
            </a:fld>
            <a:endParaRPr lang="en-US" smtClean="0">
              <a:solidFill>
                <a:schemeClr val="bg1"/>
              </a:solidFill>
            </a:endParaRPr>
          </a:p>
        </p:txBody>
      </p:sp>
      <p:sp>
        <p:nvSpPr>
          <p:cNvPr id="16387" name="Rectangle 2"/>
          <p:cNvSpPr>
            <a:spLocks noGrp="1" noChangeArrowheads="1"/>
          </p:cNvSpPr>
          <p:nvPr>
            <p:ph type="title"/>
          </p:nvPr>
        </p:nvSpPr>
        <p:spPr/>
        <p:txBody>
          <a:bodyPr/>
          <a:lstStyle/>
          <a:p>
            <a:pPr eaLnBrk="1" hangingPunct="1"/>
            <a:r>
              <a:rPr lang="en-US" smtClean="0"/>
              <a:t>Microsoft Project Gantt Chart</a:t>
            </a:r>
          </a:p>
        </p:txBody>
      </p:sp>
      <p:pic>
        <p:nvPicPr>
          <p:cNvPr id="16388" name="Picture 4" descr="whi74173_0403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58913"/>
            <a:ext cx="84582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592C9A88-1ABE-4499-B7A6-3CDD62A8D248}" type="slidenum">
              <a:rPr lang="en-US" smtClean="0">
                <a:solidFill>
                  <a:schemeClr val="bg1"/>
                </a:solidFill>
              </a:rPr>
              <a:pPr eaLnBrk="1" hangingPunct="1"/>
              <a:t>15</a:t>
            </a:fld>
            <a:endParaRPr lang="en-US" smtClean="0">
              <a:solidFill>
                <a:schemeClr val="bg1"/>
              </a:solidFill>
            </a:endParaRPr>
          </a:p>
        </p:txBody>
      </p:sp>
      <p:sp>
        <p:nvSpPr>
          <p:cNvPr id="17411" name="Rectangle 2"/>
          <p:cNvSpPr>
            <a:spLocks noGrp="1" noChangeArrowheads="1"/>
          </p:cNvSpPr>
          <p:nvPr>
            <p:ph type="title"/>
          </p:nvPr>
        </p:nvSpPr>
        <p:spPr/>
        <p:txBody>
          <a:bodyPr/>
          <a:lstStyle/>
          <a:p>
            <a:pPr eaLnBrk="1" hangingPunct="1"/>
            <a:r>
              <a:rPr lang="en-US" smtClean="0"/>
              <a:t>Microsoft Project PERT Chart</a:t>
            </a:r>
          </a:p>
        </p:txBody>
      </p:sp>
      <p:pic>
        <p:nvPicPr>
          <p:cNvPr id="17412" name="Picture 4" descr="whi74173_04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58875"/>
            <a:ext cx="73152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726D029C-43ED-4B2C-B306-E37635F4BDD5}" type="slidenum">
              <a:rPr lang="en-US" smtClean="0">
                <a:solidFill>
                  <a:schemeClr val="bg1"/>
                </a:solidFill>
              </a:rPr>
              <a:pPr eaLnBrk="1" hangingPunct="1"/>
              <a:t>16</a:t>
            </a:fld>
            <a:endParaRPr lang="en-US" smtClean="0">
              <a:solidFill>
                <a:schemeClr val="bg1"/>
              </a:solidFill>
            </a:endParaRPr>
          </a:p>
        </p:txBody>
      </p:sp>
      <p:sp>
        <p:nvSpPr>
          <p:cNvPr id="18435" name="Rectangle 2"/>
          <p:cNvSpPr>
            <a:spLocks noGrp="1" noChangeArrowheads="1"/>
          </p:cNvSpPr>
          <p:nvPr>
            <p:ph type="title"/>
          </p:nvPr>
        </p:nvSpPr>
        <p:spPr/>
        <p:txBody>
          <a:bodyPr/>
          <a:lstStyle/>
          <a:p>
            <a:pPr eaLnBrk="1" hangingPunct="1"/>
            <a:r>
              <a:rPr lang="en-US" smtClean="0"/>
              <a:t>Project Management Life Cycle</a:t>
            </a:r>
          </a:p>
        </p:txBody>
      </p:sp>
      <p:pic>
        <p:nvPicPr>
          <p:cNvPr id="18436" name="Picture 4" descr="whi74173_0404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66825"/>
            <a:ext cx="43910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A775ECA7-E61F-49FD-9AF4-1EEB5E8B2027}" type="slidenum">
              <a:rPr lang="en-US" smtClean="0">
                <a:solidFill>
                  <a:schemeClr val="bg1"/>
                </a:solidFill>
              </a:rPr>
              <a:pPr eaLnBrk="1" hangingPunct="1"/>
              <a:t>17</a:t>
            </a:fld>
            <a:endParaRPr lang="en-US" smtClean="0">
              <a:solidFill>
                <a:schemeClr val="bg1"/>
              </a:solidFill>
            </a:endParaRPr>
          </a:p>
        </p:txBody>
      </p:sp>
      <p:sp>
        <p:nvSpPr>
          <p:cNvPr id="19459" name="Rectangle 2"/>
          <p:cNvSpPr>
            <a:spLocks noGrp="1" noChangeArrowheads="1"/>
          </p:cNvSpPr>
          <p:nvPr>
            <p:ph type="title"/>
          </p:nvPr>
        </p:nvSpPr>
        <p:spPr/>
        <p:txBody>
          <a:bodyPr/>
          <a:lstStyle/>
          <a:p>
            <a:pPr eaLnBrk="1" hangingPunct="1"/>
            <a:r>
              <a:rPr lang="en-US" smtClean="0"/>
              <a:t>Joint Project Planning Strategy</a:t>
            </a:r>
          </a:p>
        </p:txBody>
      </p:sp>
      <p:sp>
        <p:nvSpPr>
          <p:cNvPr id="19460" name="Rectangle 3"/>
          <p:cNvSpPr>
            <a:spLocks noGrp="1" noChangeArrowheads="1"/>
          </p:cNvSpPr>
          <p:nvPr>
            <p:ph type="body" idx="1"/>
          </p:nvPr>
        </p:nvSpPr>
        <p:spPr>
          <a:xfrm>
            <a:off x="914400" y="2076450"/>
            <a:ext cx="8153400" cy="4135438"/>
          </a:xfrm>
        </p:spPr>
        <p:txBody>
          <a:bodyPr/>
          <a:lstStyle/>
          <a:p>
            <a:pPr marL="401638" indent="0" eaLnBrk="1" hangingPunct="1">
              <a:buFontTx/>
              <a:buNone/>
            </a:pPr>
            <a:r>
              <a:rPr lang="en-US" b="1" smtClean="0">
                <a:cs typeface="Times New Roman" pitchFamily="18" charset="0"/>
              </a:rPr>
              <a:t>Joint project planning</a:t>
            </a:r>
            <a:r>
              <a:rPr lang="en-US" smtClean="0">
                <a:cs typeface="Times New Roman" pitchFamily="18" charset="0"/>
              </a:rPr>
              <a:t> (JPP) – a strategy in which all stakeholders attend an intensive workshop aimed at reaching consensus on project decisions.</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6CFD3FC4-6E91-40C6-A569-AB3DE773BEE6}" type="slidenum">
              <a:rPr lang="en-US" smtClean="0">
                <a:solidFill>
                  <a:schemeClr val="bg1"/>
                </a:solidFill>
              </a:rPr>
              <a:pPr eaLnBrk="1" hangingPunct="1"/>
              <a:t>18</a:t>
            </a:fld>
            <a:endParaRPr lang="en-US" smtClean="0">
              <a:solidFill>
                <a:schemeClr val="bg1"/>
              </a:solidFill>
            </a:endParaRPr>
          </a:p>
        </p:txBody>
      </p:sp>
      <p:sp>
        <p:nvSpPr>
          <p:cNvPr id="20483" name="Rectangle 2"/>
          <p:cNvSpPr>
            <a:spLocks noGrp="1" noChangeArrowheads="1"/>
          </p:cNvSpPr>
          <p:nvPr>
            <p:ph type="title"/>
          </p:nvPr>
        </p:nvSpPr>
        <p:spPr/>
        <p:txBody>
          <a:bodyPr/>
          <a:lstStyle/>
          <a:p>
            <a:pPr eaLnBrk="1" hangingPunct="1"/>
            <a:r>
              <a:rPr lang="en-US" smtClean="0"/>
              <a:t>Activity 1 – Negotiate Scope</a:t>
            </a:r>
          </a:p>
        </p:txBody>
      </p:sp>
      <p:sp>
        <p:nvSpPr>
          <p:cNvPr id="20484" name="Rectangle 3"/>
          <p:cNvSpPr>
            <a:spLocks noGrp="1" noChangeArrowheads="1"/>
          </p:cNvSpPr>
          <p:nvPr>
            <p:ph type="body" idx="1"/>
          </p:nvPr>
        </p:nvSpPr>
        <p:spPr>
          <a:xfrm>
            <a:off x="990600" y="1371600"/>
            <a:ext cx="7907338" cy="5181600"/>
          </a:xfrm>
        </p:spPr>
        <p:txBody>
          <a:bodyPr/>
          <a:lstStyle/>
          <a:p>
            <a:pPr marL="401638" indent="0" eaLnBrk="1" hangingPunct="1">
              <a:lnSpc>
                <a:spcPct val="80000"/>
              </a:lnSpc>
              <a:buFontTx/>
              <a:buNone/>
            </a:pPr>
            <a:r>
              <a:rPr lang="en-US" sz="2800" b="1" smtClean="0">
                <a:cs typeface="Times New Roman" pitchFamily="18" charset="0"/>
              </a:rPr>
              <a:t>Scope</a:t>
            </a:r>
            <a:r>
              <a:rPr lang="en-US" sz="2800" smtClean="0">
                <a:cs typeface="Times New Roman" pitchFamily="18" charset="0"/>
              </a:rPr>
              <a:t> – the boundaries of a project – the areas of a business that a project may (or may not) address. Includes answers to five basic questions:</a:t>
            </a:r>
          </a:p>
          <a:p>
            <a:pPr marL="568325" lvl="1" indent="0" eaLnBrk="1" hangingPunct="1">
              <a:lnSpc>
                <a:spcPct val="80000"/>
              </a:lnSpc>
            </a:pPr>
            <a:r>
              <a:rPr lang="en-US" sz="2000" b="1" smtClean="0">
                <a:cs typeface="Times New Roman" pitchFamily="18" charset="0"/>
              </a:rPr>
              <a:t>	Product </a:t>
            </a:r>
          </a:p>
          <a:p>
            <a:pPr marL="568325" lvl="1" indent="0" eaLnBrk="1" hangingPunct="1">
              <a:lnSpc>
                <a:spcPct val="80000"/>
              </a:lnSpc>
            </a:pPr>
            <a:r>
              <a:rPr lang="en-US" sz="2000" b="1" smtClean="0">
                <a:cs typeface="Times New Roman" pitchFamily="18" charset="0"/>
              </a:rPr>
              <a:t>	Quality </a:t>
            </a:r>
          </a:p>
          <a:p>
            <a:pPr marL="568325" lvl="1" indent="0" eaLnBrk="1" hangingPunct="1">
              <a:lnSpc>
                <a:spcPct val="80000"/>
              </a:lnSpc>
            </a:pPr>
            <a:r>
              <a:rPr lang="en-US" sz="2000" b="1" smtClean="0">
                <a:cs typeface="Times New Roman" pitchFamily="18" charset="0"/>
              </a:rPr>
              <a:t>	Time </a:t>
            </a:r>
          </a:p>
          <a:p>
            <a:pPr marL="568325" lvl="1" indent="0" eaLnBrk="1" hangingPunct="1">
              <a:lnSpc>
                <a:spcPct val="80000"/>
              </a:lnSpc>
            </a:pPr>
            <a:r>
              <a:rPr lang="en-US" sz="2000" b="1" smtClean="0">
                <a:cs typeface="Times New Roman" pitchFamily="18" charset="0"/>
              </a:rPr>
              <a:t>	Cost </a:t>
            </a:r>
          </a:p>
          <a:p>
            <a:pPr marL="568325" lvl="1" indent="0" eaLnBrk="1" hangingPunct="1">
              <a:lnSpc>
                <a:spcPct val="80000"/>
              </a:lnSpc>
            </a:pPr>
            <a:r>
              <a:rPr lang="en-US" sz="2000" b="1" smtClean="0">
                <a:cs typeface="Times New Roman" pitchFamily="18" charset="0"/>
              </a:rPr>
              <a:t>	Resources </a:t>
            </a:r>
            <a:br>
              <a:rPr lang="en-US" sz="2000" b="1" smtClean="0">
                <a:cs typeface="Times New Roman" pitchFamily="18" charset="0"/>
              </a:rPr>
            </a:br>
            <a:endParaRPr lang="en-US" sz="2000" b="1" smtClean="0">
              <a:cs typeface="Times New Roman" pitchFamily="18" charset="0"/>
            </a:endParaRPr>
          </a:p>
          <a:p>
            <a:pPr marL="401638" indent="0" eaLnBrk="1" hangingPunct="1">
              <a:lnSpc>
                <a:spcPct val="80000"/>
              </a:lnSpc>
              <a:buFontTx/>
              <a:buNone/>
            </a:pPr>
            <a:r>
              <a:rPr lang="en-US" sz="2800" b="1" smtClean="0">
                <a:cs typeface="Times New Roman" pitchFamily="18" charset="0"/>
              </a:rPr>
              <a:t>Statement of work</a:t>
            </a:r>
            <a:r>
              <a:rPr lang="en-US" sz="2800" smtClean="0">
                <a:cs typeface="Times New Roman" pitchFamily="18" charset="0"/>
              </a:rPr>
              <a:t> – a narrative description of the work to be performed as part of a project. Common synonyms include </a:t>
            </a:r>
            <a:r>
              <a:rPr lang="en-US" sz="2800" i="1" smtClean="0">
                <a:cs typeface="Times New Roman" pitchFamily="18" charset="0"/>
              </a:rPr>
              <a:t>scope statement</a:t>
            </a:r>
            <a:r>
              <a:rPr lang="en-US" sz="2800" smtClean="0">
                <a:cs typeface="Times New Roman" pitchFamily="18" charset="0"/>
              </a:rPr>
              <a:t>, </a:t>
            </a:r>
            <a:r>
              <a:rPr lang="en-US" sz="2800" i="1" smtClean="0">
                <a:cs typeface="Times New Roman" pitchFamily="18" charset="0"/>
              </a:rPr>
              <a:t>project definition</a:t>
            </a:r>
            <a:r>
              <a:rPr lang="en-US" sz="2800" smtClean="0">
                <a:cs typeface="Times New Roman" pitchFamily="18" charset="0"/>
              </a:rPr>
              <a:t>, </a:t>
            </a:r>
            <a:r>
              <a:rPr lang="en-US" sz="2800" i="1" smtClean="0">
                <a:cs typeface="Times New Roman" pitchFamily="18" charset="0"/>
              </a:rPr>
              <a:t>project overview</a:t>
            </a:r>
            <a:r>
              <a:rPr lang="en-US" sz="2800" smtClean="0">
                <a:cs typeface="Times New Roman" pitchFamily="18" charset="0"/>
              </a:rPr>
              <a:t>, and </a:t>
            </a:r>
            <a:r>
              <a:rPr lang="en-US" sz="2800" i="1" smtClean="0">
                <a:cs typeface="Times New Roman" pitchFamily="18" charset="0"/>
              </a:rPr>
              <a:t>document of understanding</a:t>
            </a:r>
            <a:r>
              <a:rPr lang="en-US" sz="2800" smtClean="0">
                <a:cs typeface="Times New Roman" pitchFamily="18" charset="0"/>
              </a:rPr>
              <a:t>. </a:t>
            </a:r>
            <a:endParaRPr lang="en-US"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8970C42E-F4F4-412E-92C4-D0707494D97B}" type="slidenum">
              <a:rPr lang="en-US" smtClean="0">
                <a:solidFill>
                  <a:schemeClr val="bg1"/>
                </a:solidFill>
              </a:rPr>
              <a:pPr eaLnBrk="1" hangingPunct="1"/>
              <a:t>19</a:t>
            </a:fld>
            <a:endParaRPr lang="en-US" smtClean="0">
              <a:solidFill>
                <a:schemeClr val="bg1"/>
              </a:solidFill>
            </a:endParaRPr>
          </a:p>
        </p:txBody>
      </p:sp>
      <p:sp>
        <p:nvSpPr>
          <p:cNvPr id="21507" name="Rectangle 2"/>
          <p:cNvSpPr>
            <a:spLocks noGrp="1" noChangeArrowheads="1"/>
          </p:cNvSpPr>
          <p:nvPr>
            <p:ph type="title"/>
          </p:nvPr>
        </p:nvSpPr>
        <p:spPr/>
        <p:txBody>
          <a:bodyPr/>
          <a:lstStyle/>
          <a:p>
            <a:pPr eaLnBrk="1" hangingPunct="1"/>
            <a:r>
              <a:rPr lang="en-US" smtClean="0"/>
              <a:t>Statement of Work</a:t>
            </a:r>
          </a:p>
        </p:txBody>
      </p:sp>
      <p:sp>
        <p:nvSpPr>
          <p:cNvPr id="21508" name="Rectangle 3"/>
          <p:cNvSpPr>
            <a:spLocks noGrp="1" noChangeArrowheads="1"/>
          </p:cNvSpPr>
          <p:nvPr>
            <p:ph type="body" idx="1"/>
          </p:nvPr>
        </p:nvSpPr>
        <p:spPr>
          <a:xfrm>
            <a:off x="1066800" y="1323975"/>
            <a:ext cx="7467600" cy="5534025"/>
          </a:xfrm>
          <a:noFill/>
        </p:spPr>
        <p:txBody>
          <a:bodyPr/>
          <a:lstStyle/>
          <a:p>
            <a:pPr eaLnBrk="1" hangingPunct="1">
              <a:lnSpc>
                <a:spcPct val="85000"/>
              </a:lnSpc>
              <a:buFontTx/>
              <a:buNone/>
            </a:pPr>
            <a:r>
              <a:rPr lang="en-US" sz="1800" b="1" smtClean="0"/>
              <a:t>I.		Purpose</a:t>
            </a:r>
          </a:p>
          <a:p>
            <a:pPr eaLnBrk="1" hangingPunct="1">
              <a:lnSpc>
                <a:spcPct val="85000"/>
              </a:lnSpc>
              <a:buFontTx/>
              <a:buNone/>
            </a:pPr>
            <a:r>
              <a:rPr lang="en-US" sz="1800" b="1" smtClean="0"/>
              <a:t>II.		Background</a:t>
            </a:r>
          </a:p>
          <a:p>
            <a:pPr eaLnBrk="1" hangingPunct="1">
              <a:lnSpc>
                <a:spcPct val="85000"/>
              </a:lnSpc>
              <a:buFontTx/>
              <a:buNone/>
            </a:pPr>
            <a:r>
              <a:rPr lang="en-US" sz="1800" smtClean="0"/>
              <a:t>		A. Problem, opportunity, or directive statement</a:t>
            </a:r>
          </a:p>
          <a:p>
            <a:pPr eaLnBrk="1" hangingPunct="1">
              <a:lnSpc>
                <a:spcPct val="85000"/>
              </a:lnSpc>
              <a:buFontTx/>
              <a:buNone/>
            </a:pPr>
            <a:r>
              <a:rPr lang="en-US" sz="1800" smtClean="0"/>
              <a:t>		B. History leading to project request</a:t>
            </a:r>
          </a:p>
          <a:p>
            <a:pPr eaLnBrk="1" hangingPunct="1">
              <a:lnSpc>
                <a:spcPct val="85000"/>
              </a:lnSpc>
              <a:buFontTx/>
              <a:buNone/>
            </a:pPr>
            <a:r>
              <a:rPr lang="en-US" sz="1800" smtClean="0"/>
              <a:t>		C. Project goal and objectives</a:t>
            </a:r>
          </a:p>
          <a:p>
            <a:pPr eaLnBrk="1" hangingPunct="1">
              <a:lnSpc>
                <a:spcPct val="85000"/>
              </a:lnSpc>
              <a:buFontTx/>
              <a:buNone/>
            </a:pPr>
            <a:r>
              <a:rPr lang="en-US" sz="1800" smtClean="0"/>
              <a:t>		D. Product description</a:t>
            </a:r>
          </a:p>
          <a:p>
            <a:pPr eaLnBrk="1" hangingPunct="1">
              <a:lnSpc>
                <a:spcPct val="85000"/>
              </a:lnSpc>
              <a:buFontTx/>
              <a:buNone/>
            </a:pPr>
            <a:r>
              <a:rPr lang="en-US" sz="1800" b="1" smtClean="0"/>
              <a:t>III.		Scope</a:t>
            </a:r>
          </a:p>
          <a:p>
            <a:pPr eaLnBrk="1" hangingPunct="1">
              <a:lnSpc>
                <a:spcPct val="85000"/>
              </a:lnSpc>
              <a:buFontTx/>
              <a:buNone/>
            </a:pPr>
            <a:r>
              <a:rPr lang="en-US" sz="1800" smtClean="0"/>
              <a:t>		A. Stakeholders</a:t>
            </a:r>
          </a:p>
          <a:p>
            <a:pPr eaLnBrk="1" hangingPunct="1">
              <a:lnSpc>
                <a:spcPct val="85000"/>
              </a:lnSpc>
              <a:buFontTx/>
              <a:buNone/>
            </a:pPr>
            <a:r>
              <a:rPr lang="en-US" sz="1800" smtClean="0"/>
              <a:t>		B. Data</a:t>
            </a:r>
          </a:p>
          <a:p>
            <a:pPr eaLnBrk="1" hangingPunct="1">
              <a:lnSpc>
                <a:spcPct val="85000"/>
              </a:lnSpc>
              <a:buFontTx/>
              <a:buNone/>
            </a:pPr>
            <a:r>
              <a:rPr lang="en-US" sz="1800" smtClean="0"/>
              <a:t>		C. Processes</a:t>
            </a:r>
          </a:p>
          <a:p>
            <a:pPr eaLnBrk="1" hangingPunct="1">
              <a:lnSpc>
                <a:spcPct val="85000"/>
              </a:lnSpc>
              <a:buFontTx/>
              <a:buNone/>
            </a:pPr>
            <a:r>
              <a:rPr lang="en-US" sz="1800" smtClean="0"/>
              <a:t>		D. Locations</a:t>
            </a:r>
          </a:p>
          <a:p>
            <a:pPr eaLnBrk="1" hangingPunct="1">
              <a:lnSpc>
                <a:spcPct val="85000"/>
              </a:lnSpc>
              <a:buFontTx/>
              <a:buNone/>
            </a:pPr>
            <a:r>
              <a:rPr lang="en-US" sz="1800" b="1" smtClean="0"/>
              <a:t>IV. 	Project Approach</a:t>
            </a:r>
          </a:p>
          <a:p>
            <a:pPr eaLnBrk="1" hangingPunct="1">
              <a:lnSpc>
                <a:spcPct val="85000"/>
              </a:lnSpc>
              <a:buFontTx/>
              <a:buNone/>
            </a:pPr>
            <a:r>
              <a:rPr lang="en-US" sz="1800" smtClean="0"/>
              <a:t>		A. Route</a:t>
            </a:r>
          </a:p>
          <a:p>
            <a:pPr eaLnBrk="1" hangingPunct="1">
              <a:lnSpc>
                <a:spcPct val="85000"/>
              </a:lnSpc>
              <a:buFontTx/>
              <a:buNone/>
            </a:pPr>
            <a:r>
              <a:rPr lang="en-US" sz="1800" smtClean="0"/>
              <a:t>		B. Deliverables</a:t>
            </a:r>
          </a:p>
          <a:p>
            <a:pPr eaLnBrk="1" hangingPunct="1">
              <a:lnSpc>
                <a:spcPct val="85000"/>
              </a:lnSpc>
              <a:buFontTx/>
              <a:buNone/>
            </a:pPr>
            <a:r>
              <a:rPr lang="en-US" sz="1800" b="1" smtClean="0"/>
              <a:t>V. 		Managerial Approach</a:t>
            </a:r>
          </a:p>
          <a:p>
            <a:pPr eaLnBrk="1" hangingPunct="1">
              <a:lnSpc>
                <a:spcPct val="85000"/>
              </a:lnSpc>
              <a:buFontTx/>
              <a:buNone/>
            </a:pPr>
            <a:r>
              <a:rPr lang="en-US" sz="1800" smtClean="0"/>
              <a:t>		A. Team building considerations</a:t>
            </a:r>
          </a:p>
          <a:p>
            <a:pPr eaLnBrk="1" hangingPunct="1">
              <a:lnSpc>
                <a:spcPct val="85000"/>
              </a:lnSpc>
              <a:buFontTx/>
              <a:buNone/>
            </a:pPr>
            <a:r>
              <a:rPr lang="en-US" sz="1800" smtClean="0"/>
              <a:t>		B. Manager and experience</a:t>
            </a:r>
          </a:p>
          <a:p>
            <a:pPr eaLnBrk="1" hangingPunct="1">
              <a:lnSpc>
                <a:spcPct val="85000"/>
              </a:lnSpc>
              <a:buFontTx/>
              <a:buNone/>
            </a:pPr>
            <a:r>
              <a:rPr lang="en-US" sz="1800" smtClean="0"/>
              <a:t>		C. Training requirements				</a:t>
            </a:r>
          </a:p>
          <a:p>
            <a:pPr eaLnBrk="1" hangingPunct="1">
              <a:lnSpc>
                <a:spcPct val="85000"/>
              </a:lnSpc>
              <a:buFontTx/>
              <a:buNone/>
            </a:pPr>
            <a:r>
              <a:rPr lang="en-US" sz="1800" smtClean="0"/>
              <a:t>					</a:t>
            </a:r>
            <a:r>
              <a:rPr lang="en-US" sz="1600" smtClean="0"/>
              <a:t>		          </a:t>
            </a:r>
            <a:r>
              <a:rPr lang="en-US" sz="1400" smtClean="0"/>
              <a:t>(continued)</a:t>
            </a:r>
          </a:p>
        </p:txBody>
      </p:sp>
      <p:sp>
        <p:nvSpPr>
          <p:cNvPr id="21509" name="AutoShape 4"/>
          <p:cNvSpPr>
            <a:spLocks/>
          </p:cNvSpPr>
          <p:nvPr/>
        </p:nvSpPr>
        <p:spPr bwMode="auto">
          <a:xfrm>
            <a:off x="6781800" y="2590800"/>
            <a:ext cx="2057400" cy="838200"/>
          </a:xfrm>
          <a:prstGeom prst="borderCallout2">
            <a:avLst>
              <a:gd name="adj1" fmla="val 13634"/>
              <a:gd name="adj2" fmla="val -3704"/>
              <a:gd name="adj3" fmla="val 13634"/>
              <a:gd name="adj4" fmla="val -68134"/>
              <a:gd name="adj5" fmla="val 78787"/>
              <a:gd name="adj6" fmla="val -135106"/>
            </a:avLst>
          </a:prstGeom>
          <a:solidFill>
            <a:schemeClr val="bg1"/>
          </a:solidFill>
          <a:ln w="12700">
            <a:solidFill>
              <a:schemeClr val="tx1"/>
            </a:solidFill>
            <a:miter lim="800000"/>
            <a:headEnd type="none" w="sm" len="sm"/>
            <a:tailEnd type="none" w="sm" len="sm"/>
          </a:ln>
        </p:spPr>
        <p:txBody>
          <a:bodyPr/>
          <a:lstStyle/>
          <a:p>
            <a:pPr eaLnBrk="0" hangingPunct="0">
              <a:lnSpc>
                <a:spcPct val="85000"/>
              </a:lnSpc>
              <a:spcBef>
                <a:spcPct val="5000"/>
              </a:spcBef>
            </a:pPr>
            <a:r>
              <a:rPr lang="en-US">
                <a:latin typeface="Times New Roman" pitchFamily="18" charset="0"/>
              </a:rPr>
              <a:t>Notice the use of information system building blocks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Objectives</a:t>
            </a:r>
          </a:p>
        </p:txBody>
      </p:sp>
      <p:sp>
        <p:nvSpPr>
          <p:cNvPr id="4099" name="Rectangle 3"/>
          <p:cNvSpPr>
            <a:spLocks noGrp="1" noChangeArrowheads="1"/>
          </p:cNvSpPr>
          <p:nvPr>
            <p:ph type="body" idx="1"/>
          </p:nvPr>
        </p:nvSpPr>
        <p:spPr>
          <a:xfrm>
            <a:off x="1066800" y="1371600"/>
            <a:ext cx="8001000" cy="5257800"/>
          </a:xfrm>
        </p:spPr>
        <p:txBody>
          <a:bodyPr/>
          <a:lstStyle/>
          <a:p>
            <a:pPr eaLnBrk="1" hangingPunct="1">
              <a:lnSpc>
                <a:spcPct val="90000"/>
              </a:lnSpc>
            </a:pPr>
            <a:r>
              <a:rPr lang="en-US" sz="2000" smtClean="0">
                <a:cs typeface="Times New Roman" pitchFamily="18" charset="0"/>
              </a:rPr>
              <a:t>Define the terms </a:t>
            </a:r>
            <a:r>
              <a:rPr lang="en-US" sz="2000" i="1" smtClean="0">
                <a:cs typeface="Times New Roman" pitchFamily="18" charset="0"/>
              </a:rPr>
              <a:t>project</a:t>
            </a:r>
            <a:r>
              <a:rPr lang="en-US" sz="2000" smtClean="0">
                <a:cs typeface="Times New Roman" pitchFamily="18" charset="0"/>
              </a:rPr>
              <a:t> and </a:t>
            </a:r>
            <a:r>
              <a:rPr lang="en-US" sz="2000" i="1" smtClean="0">
                <a:cs typeface="Times New Roman" pitchFamily="18" charset="0"/>
              </a:rPr>
              <a:t>project management</a:t>
            </a:r>
            <a:r>
              <a:rPr lang="en-US" sz="2000" smtClean="0">
                <a:cs typeface="Times New Roman" pitchFamily="18" charset="0"/>
              </a:rPr>
              <a:t>, and differentiate between project and process management.</a:t>
            </a:r>
          </a:p>
          <a:p>
            <a:pPr eaLnBrk="1" hangingPunct="1">
              <a:lnSpc>
                <a:spcPct val="90000"/>
              </a:lnSpc>
            </a:pPr>
            <a:r>
              <a:rPr lang="en-US" sz="2000" smtClean="0">
                <a:cs typeface="Times New Roman" pitchFamily="18" charset="0"/>
              </a:rPr>
              <a:t>Describe causes of failed info systems and technology projects.</a:t>
            </a:r>
          </a:p>
          <a:p>
            <a:pPr eaLnBrk="1" hangingPunct="1">
              <a:lnSpc>
                <a:spcPct val="90000"/>
              </a:lnSpc>
            </a:pPr>
            <a:r>
              <a:rPr lang="en-US" sz="2000" smtClean="0">
                <a:cs typeface="Times New Roman" pitchFamily="18" charset="0"/>
              </a:rPr>
              <a:t>Describe basic capabilities required of project managers.</a:t>
            </a:r>
          </a:p>
          <a:p>
            <a:pPr eaLnBrk="1" hangingPunct="1">
              <a:lnSpc>
                <a:spcPct val="90000"/>
              </a:lnSpc>
            </a:pPr>
            <a:r>
              <a:rPr lang="en-US" sz="2000" smtClean="0">
                <a:cs typeface="Times New Roman" pitchFamily="18" charset="0"/>
              </a:rPr>
              <a:t>Describe basic functions of project management.</a:t>
            </a:r>
          </a:p>
          <a:p>
            <a:pPr eaLnBrk="1" hangingPunct="1">
              <a:lnSpc>
                <a:spcPct val="90000"/>
              </a:lnSpc>
            </a:pPr>
            <a:r>
              <a:rPr lang="en-US" sz="2000" i="1" smtClean="0">
                <a:cs typeface="Times New Roman" pitchFamily="18" charset="0"/>
              </a:rPr>
              <a:t>PERT</a:t>
            </a:r>
            <a:r>
              <a:rPr lang="en-US" sz="2000" smtClean="0">
                <a:cs typeface="Times New Roman" pitchFamily="18" charset="0"/>
              </a:rPr>
              <a:t> vs. </a:t>
            </a:r>
            <a:r>
              <a:rPr lang="en-US" sz="2000" i="1" smtClean="0">
                <a:cs typeface="Times New Roman" pitchFamily="18" charset="0"/>
              </a:rPr>
              <a:t>Gantt </a:t>
            </a:r>
            <a:r>
              <a:rPr lang="en-US" sz="2000" smtClean="0">
                <a:cs typeface="Times New Roman" pitchFamily="18" charset="0"/>
              </a:rPr>
              <a:t>as project management tools.</a:t>
            </a:r>
          </a:p>
          <a:p>
            <a:pPr eaLnBrk="1" hangingPunct="1">
              <a:lnSpc>
                <a:spcPct val="90000"/>
              </a:lnSpc>
            </a:pPr>
            <a:r>
              <a:rPr lang="en-US" sz="2000" smtClean="0">
                <a:cs typeface="Times New Roman" pitchFamily="18" charset="0"/>
              </a:rPr>
              <a:t>Describe role of project management software.</a:t>
            </a:r>
          </a:p>
          <a:p>
            <a:pPr eaLnBrk="1" hangingPunct="1">
              <a:lnSpc>
                <a:spcPct val="90000"/>
              </a:lnSpc>
            </a:pPr>
            <a:r>
              <a:rPr lang="en-US" sz="2000" smtClean="0">
                <a:cs typeface="Times New Roman" pitchFamily="18" charset="0"/>
              </a:rPr>
              <a:t>Define </a:t>
            </a:r>
            <a:r>
              <a:rPr lang="en-US" sz="2000" i="1" smtClean="0">
                <a:cs typeface="Times New Roman" pitchFamily="18" charset="0"/>
              </a:rPr>
              <a:t>joint project planning</a:t>
            </a:r>
            <a:r>
              <a:rPr lang="en-US" sz="2000" smtClean="0">
                <a:cs typeface="Times New Roman" pitchFamily="18" charset="0"/>
              </a:rPr>
              <a:t> and its role in project management.</a:t>
            </a:r>
          </a:p>
          <a:p>
            <a:pPr eaLnBrk="1" hangingPunct="1">
              <a:lnSpc>
                <a:spcPct val="90000"/>
              </a:lnSpc>
            </a:pPr>
            <a:r>
              <a:rPr lang="en-US" sz="2000" smtClean="0">
                <a:cs typeface="Times New Roman" pitchFamily="18" charset="0"/>
              </a:rPr>
              <a:t>Define </a:t>
            </a:r>
            <a:r>
              <a:rPr lang="en-US" sz="2000" i="1" smtClean="0">
                <a:cs typeface="Times New Roman" pitchFamily="18" charset="0"/>
              </a:rPr>
              <a:t>scope</a:t>
            </a:r>
            <a:r>
              <a:rPr lang="en-US" sz="2000" smtClean="0">
                <a:cs typeface="Times New Roman" pitchFamily="18" charset="0"/>
              </a:rPr>
              <a:t> and a write a </a:t>
            </a:r>
            <a:r>
              <a:rPr lang="en-US" sz="2000" i="1" smtClean="0">
                <a:cs typeface="Times New Roman" pitchFamily="18" charset="0"/>
              </a:rPr>
              <a:t>statement of work</a:t>
            </a:r>
            <a:r>
              <a:rPr lang="en-US" sz="2000" smtClean="0">
                <a:cs typeface="Times New Roman" pitchFamily="18" charset="0"/>
              </a:rPr>
              <a:t> to document scope.</a:t>
            </a:r>
          </a:p>
          <a:p>
            <a:pPr eaLnBrk="1" hangingPunct="1">
              <a:lnSpc>
                <a:spcPct val="90000"/>
              </a:lnSpc>
            </a:pPr>
            <a:r>
              <a:rPr lang="en-US" sz="2000" smtClean="0">
                <a:cs typeface="Times New Roman" pitchFamily="18" charset="0"/>
              </a:rPr>
              <a:t>Estimate tasks’ durations and specify intertask dependencies.</a:t>
            </a:r>
          </a:p>
          <a:p>
            <a:pPr eaLnBrk="1" hangingPunct="1">
              <a:lnSpc>
                <a:spcPct val="90000"/>
              </a:lnSpc>
            </a:pPr>
            <a:r>
              <a:rPr lang="en-US" sz="2000" smtClean="0">
                <a:cs typeface="Times New Roman" pitchFamily="18" charset="0"/>
              </a:rPr>
              <a:t>Assign resources and produce a project schedule with a Gantt chart.</a:t>
            </a:r>
          </a:p>
          <a:p>
            <a:pPr eaLnBrk="1" hangingPunct="1">
              <a:lnSpc>
                <a:spcPct val="90000"/>
              </a:lnSpc>
            </a:pPr>
            <a:r>
              <a:rPr lang="en-US" sz="2000" smtClean="0">
                <a:cs typeface="Times New Roman" pitchFamily="18" charset="0"/>
              </a:rPr>
              <a:t>Assign people to tasks and direct the team effort.</a:t>
            </a:r>
          </a:p>
          <a:p>
            <a:pPr eaLnBrk="1" hangingPunct="1">
              <a:lnSpc>
                <a:spcPct val="90000"/>
              </a:lnSpc>
            </a:pPr>
            <a:r>
              <a:rPr lang="en-US" sz="2000" smtClean="0">
                <a:cs typeface="Times New Roman" pitchFamily="18" charset="0"/>
              </a:rPr>
              <a:t>Use critical path analysis to adjust schedule and resource allocations in response to schedule and budget deviations.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A7D66B37-FE8F-4A4C-8608-43DBD825BBE6}" type="slidenum">
              <a:rPr lang="en-US" smtClean="0">
                <a:solidFill>
                  <a:schemeClr val="bg1"/>
                </a:solidFill>
              </a:rPr>
              <a:pPr eaLnBrk="1" hangingPunct="1"/>
              <a:t>20</a:t>
            </a:fld>
            <a:endParaRPr lang="en-US" smtClean="0">
              <a:solidFill>
                <a:schemeClr val="bg1"/>
              </a:solidFill>
            </a:endParaRPr>
          </a:p>
        </p:txBody>
      </p:sp>
      <p:sp>
        <p:nvSpPr>
          <p:cNvPr id="22531" name="Rectangle 2"/>
          <p:cNvSpPr>
            <a:spLocks noGrp="1" noChangeArrowheads="1"/>
          </p:cNvSpPr>
          <p:nvPr>
            <p:ph type="title"/>
          </p:nvPr>
        </p:nvSpPr>
        <p:spPr/>
        <p:txBody>
          <a:bodyPr/>
          <a:lstStyle/>
          <a:p>
            <a:pPr eaLnBrk="1" hangingPunct="1"/>
            <a:r>
              <a:rPr lang="en-US" smtClean="0"/>
              <a:t>Statement of Work (concluded)</a:t>
            </a:r>
          </a:p>
        </p:txBody>
      </p:sp>
      <p:sp>
        <p:nvSpPr>
          <p:cNvPr id="22532" name="Text Box 4"/>
          <p:cNvSpPr txBox="1">
            <a:spLocks noChangeArrowheads="1"/>
          </p:cNvSpPr>
          <p:nvPr/>
        </p:nvSpPr>
        <p:spPr bwMode="auto">
          <a:xfrm>
            <a:off x="1047750" y="1255713"/>
            <a:ext cx="481965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t>V. 		Managerial Approach (continued)</a:t>
            </a:r>
          </a:p>
          <a:p>
            <a:pPr eaLnBrk="1" hangingPunct="1"/>
            <a:r>
              <a:rPr lang="en-US"/>
              <a:t>		D. Meeting schedules</a:t>
            </a:r>
          </a:p>
          <a:p>
            <a:pPr eaLnBrk="1" hangingPunct="1"/>
            <a:r>
              <a:rPr lang="en-US"/>
              <a:t>		E. Reporting methods and frequency</a:t>
            </a:r>
          </a:p>
          <a:p>
            <a:pPr eaLnBrk="1" hangingPunct="1"/>
            <a:r>
              <a:rPr lang="en-US"/>
              <a:t>		F. Conflict management</a:t>
            </a:r>
          </a:p>
          <a:p>
            <a:pPr eaLnBrk="1" hangingPunct="1"/>
            <a:r>
              <a:rPr lang="en-US"/>
              <a:t>		G. Scope management </a:t>
            </a:r>
          </a:p>
          <a:p>
            <a:pPr eaLnBrk="1" hangingPunct="1"/>
            <a:r>
              <a:rPr lang="en-US" b="1"/>
              <a:t>VI.		Constraints</a:t>
            </a:r>
          </a:p>
          <a:p>
            <a:pPr eaLnBrk="1" hangingPunct="1"/>
            <a:r>
              <a:rPr lang="en-US"/>
              <a:t>		A. Start date</a:t>
            </a:r>
          </a:p>
          <a:p>
            <a:pPr eaLnBrk="1" hangingPunct="1"/>
            <a:r>
              <a:rPr lang="en-US"/>
              <a:t>		B. Deadlines</a:t>
            </a:r>
          </a:p>
          <a:p>
            <a:pPr eaLnBrk="1" hangingPunct="1"/>
            <a:r>
              <a:rPr lang="en-US"/>
              <a:t>		C. Budget</a:t>
            </a:r>
          </a:p>
          <a:p>
            <a:pPr eaLnBrk="1" hangingPunct="1"/>
            <a:r>
              <a:rPr lang="en-US"/>
              <a:t>		D. Technology</a:t>
            </a:r>
          </a:p>
          <a:p>
            <a:pPr eaLnBrk="1" hangingPunct="1"/>
            <a:r>
              <a:rPr lang="en-US" b="1"/>
              <a:t>VII.	Ballpark Estimates</a:t>
            </a:r>
          </a:p>
          <a:p>
            <a:pPr eaLnBrk="1" hangingPunct="1"/>
            <a:r>
              <a:rPr lang="en-US"/>
              <a:t>		A. Schedule</a:t>
            </a:r>
          </a:p>
          <a:p>
            <a:pPr eaLnBrk="1" hangingPunct="1"/>
            <a:r>
              <a:rPr lang="en-US"/>
              <a:t>		B. Budget</a:t>
            </a:r>
          </a:p>
          <a:p>
            <a:pPr eaLnBrk="1" hangingPunct="1"/>
            <a:r>
              <a:rPr lang="en-US" b="1"/>
              <a:t>VIII.	Conditions of Satisfaction</a:t>
            </a:r>
          </a:p>
          <a:p>
            <a:pPr eaLnBrk="1" hangingPunct="1"/>
            <a:r>
              <a:rPr lang="en-US"/>
              <a:t>		A. Success criteria</a:t>
            </a:r>
          </a:p>
          <a:p>
            <a:pPr eaLnBrk="1" hangingPunct="1"/>
            <a:r>
              <a:rPr lang="en-US"/>
              <a:t>		B. Assumptions</a:t>
            </a:r>
          </a:p>
          <a:p>
            <a:pPr eaLnBrk="1" hangingPunct="1"/>
            <a:r>
              <a:rPr lang="en-US"/>
              <a:t>		C. Risks</a:t>
            </a:r>
          </a:p>
          <a:p>
            <a:pPr eaLnBrk="1" hangingPunct="1"/>
            <a:r>
              <a:rPr lang="en-US" b="1"/>
              <a:t>IX.	Appendices</a:t>
            </a:r>
          </a:p>
          <a:p>
            <a:pPr eaLnBrk="1" hangingPunct="1"/>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E5BFDA1E-3D7E-49D7-B154-3CD59C68279C}" type="slidenum">
              <a:rPr lang="en-US" smtClean="0">
                <a:solidFill>
                  <a:schemeClr val="bg1"/>
                </a:solidFill>
              </a:rPr>
              <a:pPr eaLnBrk="1" hangingPunct="1"/>
              <a:t>21</a:t>
            </a:fld>
            <a:endParaRPr lang="en-US" smtClean="0">
              <a:solidFill>
                <a:schemeClr val="bg1"/>
              </a:solidFill>
            </a:endParaRPr>
          </a:p>
        </p:txBody>
      </p:sp>
      <p:sp>
        <p:nvSpPr>
          <p:cNvPr id="23555" name="Rectangle 2"/>
          <p:cNvSpPr>
            <a:spLocks noGrp="1" noChangeArrowheads="1"/>
          </p:cNvSpPr>
          <p:nvPr>
            <p:ph type="title"/>
          </p:nvPr>
        </p:nvSpPr>
        <p:spPr/>
        <p:txBody>
          <a:bodyPr/>
          <a:lstStyle/>
          <a:p>
            <a:pPr eaLnBrk="1" hangingPunct="1"/>
            <a:r>
              <a:rPr lang="en-US" smtClean="0"/>
              <a:t>Activity 2 – Identify Tasks</a:t>
            </a:r>
          </a:p>
        </p:txBody>
      </p:sp>
      <p:sp>
        <p:nvSpPr>
          <p:cNvPr id="23556" name="Rectangle 5"/>
          <p:cNvSpPr>
            <a:spLocks noGrp="1" noChangeArrowheads="1"/>
          </p:cNvSpPr>
          <p:nvPr>
            <p:ph type="body" idx="1"/>
          </p:nvPr>
        </p:nvSpPr>
        <p:spPr>
          <a:xfrm>
            <a:off x="762000" y="1371600"/>
            <a:ext cx="4267200" cy="5029200"/>
          </a:xfrm>
          <a:noFill/>
        </p:spPr>
        <p:txBody>
          <a:bodyPr anchorCtr="1"/>
          <a:lstStyle/>
          <a:p>
            <a:pPr marL="401638" indent="0" eaLnBrk="1" hangingPunct="1">
              <a:lnSpc>
                <a:spcPct val="90000"/>
              </a:lnSpc>
              <a:buFontTx/>
              <a:buNone/>
            </a:pPr>
            <a:r>
              <a:rPr lang="en-US" sz="2800" b="1" smtClean="0"/>
              <a:t>Work breakdown structure</a:t>
            </a:r>
            <a:r>
              <a:rPr lang="en-US" sz="2800" smtClean="0"/>
              <a:t> (WBS) – a graphical tool used to depict the hierarchical decomposition of the project into phases, activities, and tasks. </a:t>
            </a:r>
          </a:p>
          <a:p>
            <a:pPr marL="568325" lvl="1" indent="0" eaLnBrk="1" hangingPunct="1">
              <a:lnSpc>
                <a:spcPct val="90000"/>
              </a:lnSpc>
              <a:buFontTx/>
              <a:buNone/>
            </a:pPr>
            <a:endParaRPr lang="en-US" sz="2400" b="1" smtClean="0"/>
          </a:p>
          <a:p>
            <a:pPr marL="401638" indent="0" eaLnBrk="1" hangingPunct="1">
              <a:lnSpc>
                <a:spcPct val="90000"/>
              </a:lnSpc>
              <a:buFontTx/>
              <a:buNone/>
            </a:pPr>
            <a:r>
              <a:rPr lang="en-US" sz="2800" b="1" smtClean="0"/>
              <a:t>Milestone</a:t>
            </a:r>
            <a:r>
              <a:rPr lang="en-US" sz="2800" smtClean="0"/>
              <a:t> – an event signifying the completion of a major project deliverable. </a:t>
            </a:r>
          </a:p>
        </p:txBody>
      </p:sp>
      <p:pic>
        <p:nvPicPr>
          <p:cNvPr id="23557" name="Picture 8" descr="whi74173_0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71600"/>
            <a:ext cx="37036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18CBDB08-000F-4A3E-82BB-A2F8F7CAAD1A}" type="slidenum">
              <a:rPr lang="en-US" smtClean="0">
                <a:solidFill>
                  <a:schemeClr val="bg1"/>
                </a:solidFill>
              </a:rPr>
              <a:pPr eaLnBrk="1" hangingPunct="1"/>
              <a:t>22</a:t>
            </a:fld>
            <a:endParaRPr lang="en-US" smtClean="0">
              <a:solidFill>
                <a:schemeClr val="bg1"/>
              </a:solidFill>
            </a:endParaRPr>
          </a:p>
        </p:txBody>
      </p:sp>
      <p:sp>
        <p:nvSpPr>
          <p:cNvPr id="24579" name="Rectangle 2"/>
          <p:cNvSpPr>
            <a:spLocks noGrp="1" noChangeArrowheads="1"/>
          </p:cNvSpPr>
          <p:nvPr>
            <p:ph type="title"/>
          </p:nvPr>
        </p:nvSpPr>
        <p:spPr/>
        <p:txBody>
          <a:bodyPr/>
          <a:lstStyle/>
          <a:p>
            <a:pPr eaLnBrk="1" hangingPunct="1"/>
            <a:r>
              <a:rPr lang="en-US" smtClean="0"/>
              <a:t>Activity 3 – Estimate  Task Durations</a:t>
            </a:r>
          </a:p>
        </p:txBody>
      </p:sp>
      <p:sp>
        <p:nvSpPr>
          <p:cNvPr id="24580" name="Rectangle 3"/>
          <p:cNvSpPr>
            <a:spLocks noGrp="1" noChangeArrowheads="1"/>
          </p:cNvSpPr>
          <p:nvPr>
            <p:ph type="body" idx="1"/>
          </p:nvPr>
        </p:nvSpPr>
        <p:spPr/>
        <p:txBody>
          <a:bodyPr/>
          <a:lstStyle/>
          <a:p>
            <a:pPr eaLnBrk="1" hangingPunct="1"/>
            <a:r>
              <a:rPr lang="en-US" smtClean="0"/>
              <a:t>Elapsed time takes into consideration:</a:t>
            </a:r>
          </a:p>
          <a:p>
            <a:pPr lvl="1" eaLnBrk="1" hangingPunct="1"/>
            <a:r>
              <a:rPr lang="en-US" b="1" smtClean="0"/>
              <a:t>Efficiency</a:t>
            </a:r>
            <a:r>
              <a:rPr lang="en-US" smtClean="0"/>
              <a:t> - no worker performs at 100% efficiency</a:t>
            </a:r>
          </a:p>
          <a:p>
            <a:pPr lvl="2" eaLnBrk="1" hangingPunct="1"/>
            <a:r>
              <a:rPr lang="en-US" smtClean="0"/>
              <a:t>Coffee breaks, lunch, e-mail, etc.</a:t>
            </a:r>
          </a:p>
          <a:p>
            <a:pPr lvl="2" eaLnBrk="1" hangingPunct="1"/>
            <a:r>
              <a:rPr lang="en-US" smtClean="0"/>
              <a:t>Estimate of 75% is common</a:t>
            </a:r>
          </a:p>
          <a:p>
            <a:pPr lvl="1" eaLnBrk="1" hangingPunct="1"/>
            <a:r>
              <a:rPr lang="en-US" b="1" smtClean="0"/>
              <a:t>Interruptions</a:t>
            </a:r>
          </a:p>
          <a:p>
            <a:pPr lvl="2" eaLnBrk="1" hangingPunct="1"/>
            <a:r>
              <a:rPr lang="en-US" smtClean="0"/>
              <a:t>Phone calls, visitors, etc.</a:t>
            </a:r>
          </a:p>
          <a:p>
            <a:pPr lvl="2" eaLnBrk="1" hangingPunct="1"/>
            <a:r>
              <a:rPr lang="en-US" smtClean="0"/>
              <a:t>10-50%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99773597-B79D-491A-A926-8E5385616115}" type="slidenum">
              <a:rPr lang="en-US" smtClean="0">
                <a:solidFill>
                  <a:schemeClr val="bg1"/>
                </a:solidFill>
              </a:rPr>
              <a:pPr eaLnBrk="1" hangingPunct="1"/>
              <a:t>23</a:t>
            </a:fld>
            <a:endParaRPr lang="en-US" smtClean="0">
              <a:solidFill>
                <a:schemeClr val="bg1"/>
              </a:solidFill>
            </a:endParaRPr>
          </a:p>
        </p:txBody>
      </p:sp>
      <p:sp>
        <p:nvSpPr>
          <p:cNvPr id="25603" name="Rectangle 2"/>
          <p:cNvSpPr>
            <a:spLocks noGrp="1" noChangeArrowheads="1"/>
          </p:cNvSpPr>
          <p:nvPr>
            <p:ph type="title"/>
          </p:nvPr>
        </p:nvSpPr>
        <p:spPr/>
        <p:txBody>
          <a:bodyPr/>
          <a:lstStyle/>
          <a:p>
            <a:pPr eaLnBrk="1" hangingPunct="1"/>
            <a:r>
              <a:rPr lang="en-US" smtClean="0"/>
              <a:t>Activity 3 – Estimate  Task Durations</a:t>
            </a:r>
          </a:p>
        </p:txBody>
      </p:sp>
      <p:sp>
        <p:nvSpPr>
          <p:cNvPr id="25604" name="Rectangle 3"/>
          <p:cNvSpPr>
            <a:spLocks noGrp="1" noChangeArrowheads="1"/>
          </p:cNvSpPr>
          <p:nvPr>
            <p:ph type="body" idx="4294967295"/>
          </p:nvPr>
        </p:nvSpPr>
        <p:spPr>
          <a:xfrm>
            <a:off x="842963" y="1295400"/>
            <a:ext cx="8072437" cy="3352800"/>
          </a:xfrm>
        </p:spPr>
        <p:txBody>
          <a:bodyPr/>
          <a:lstStyle/>
          <a:p>
            <a:pPr marL="685800" indent="-461963" defTabSz="1373188" eaLnBrk="1" hangingPunct="1">
              <a:lnSpc>
                <a:spcPct val="90000"/>
              </a:lnSpc>
              <a:buFontTx/>
              <a:buNone/>
            </a:pPr>
            <a:r>
              <a:rPr lang="en-US" sz="2400" smtClean="0">
                <a:cs typeface="Times New Roman" pitchFamily="18" charset="0"/>
              </a:rPr>
              <a:t>1.  Estimate the minimum amount of time it would take to perform the task – the </a:t>
            </a:r>
            <a:r>
              <a:rPr lang="en-US" sz="2400" b="1" smtClean="0">
                <a:cs typeface="Times New Roman" pitchFamily="18" charset="0"/>
              </a:rPr>
              <a:t>optimistic duration</a:t>
            </a:r>
            <a:r>
              <a:rPr lang="en-US" sz="2400" smtClean="0">
                <a:cs typeface="Times New Roman" pitchFamily="18" charset="0"/>
              </a:rPr>
              <a:t> (OD). </a:t>
            </a:r>
          </a:p>
          <a:p>
            <a:pPr marL="685800" indent="-461963" defTabSz="1373188" eaLnBrk="1" hangingPunct="1">
              <a:lnSpc>
                <a:spcPct val="90000"/>
              </a:lnSpc>
              <a:buFontTx/>
              <a:buNone/>
            </a:pPr>
            <a:r>
              <a:rPr lang="en-US" sz="2400" smtClean="0">
                <a:cs typeface="Times New Roman" pitchFamily="18" charset="0"/>
              </a:rPr>
              <a:t>2.  Estimate the maximum amount of time it would take to perform the task – the </a:t>
            </a:r>
            <a:r>
              <a:rPr lang="en-US" sz="2400" b="1" smtClean="0">
                <a:cs typeface="Times New Roman" pitchFamily="18" charset="0"/>
              </a:rPr>
              <a:t>pessimistic duration</a:t>
            </a:r>
            <a:r>
              <a:rPr lang="en-US" sz="2400" smtClean="0">
                <a:cs typeface="Times New Roman" pitchFamily="18" charset="0"/>
              </a:rPr>
              <a:t> (PD). </a:t>
            </a:r>
          </a:p>
          <a:p>
            <a:pPr marL="685800" indent="-461963" defTabSz="1373188" eaLnBrk="1" hangingPunct="1">
              <a:lnSpc>
                <a:spcPct val="90000"/>
              </a:lnSpc>
              <a:buFontTx/>
              <a:buNone/>
            </a:pPr>
            <a:r>
              <a:rPr lang="en-US" sz="2400" smtClean="0">
                <a:cs typeface="Times New Roman" pitchFamily="18" charset="0"/>
              </a:rPr>
              <a:t>3.  Estimate the </a:t>
            </a:r>
            <a:r>
              <a:rPr lang="en-US" sz="2400" b="1" smtClean="0">
                <a:cs typeface="Times New Roman" pitchFamily="18" charset="0"/>
              </a:rPr>
              <a:t>expected duration</a:t>
            </a:r>
            <a:r>
              <a:rPr lang="en-US" sz="2400" smtClean="0">
                <a:cs typeface="Times New Roman" pitchFamily="18" charset="0"/>
              </a:rPr>
              <a:t> (ED) that will be needed to perform the task. </a:t>
            </a:r>
          </a:p>
          <a:p>
            <a:pPr marL="685800" indent="-461963" defTabSz="1373188" eaLnBrk="1" hangingPunct="1">
              <a:lnSpc>
                <a:spcPct val="90000"/>
              </a:lnSpc>
              <a:buFontTx/>
              <a:buNone/>
            </a:pPr>
            <a:r>
              <a:rPr lang="en-US" sz="2400" smtClean="0">
                <a:cs typeface="Times New Roman" pitchFamily="18" charset="0"/>
              </a:rPr>
              <a:t>4.  Calculate a weighted average of the </a:t>
            </a:r>
            <a:r>
              <a:rPr lang="en-US" sz="2400" b="1" smtClean="0">
                <a:cs typeface="Times New Roman" pitchFamily="18" charset="0"/>
              </a:rPr>
              <a:t>most likely duration</a:t>
            </a:r>
            <a:r>
              <a:rPr lang="en-US" sz="2400" smtClean="0">
                <a:cs typeface="Times New Roman" pitchFamily="18" charset="0"/>
              </a:rPr>
              <a:t> (D) as follows:</a:t>
            </a:r>
            <a:endParaRPr lang="en-US" sz="2400" smtClean="0"/>
          </a:p>
        </p:txBody>
      </p:sp>
      <p:sp>
        <p:nvSpPr>
          <p:cNvPr id="25605" name="Text Box 4"/>
          <p:cNvSpPr txBox="1">
            <a:spLocks noChangeArrowheads="1"/>
          </p:cNvSpPr>
          <p:nvPr/>
        </p:nvSpPr>
        <p:spPr bwMode="auto">
          <a:xfrm>
            <a:off x="2133600" y="4511675"/>
            <a:ext cx="4824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a:solidFill>
                  <a:srgbClr val="3F3070"/>
                </a:solidFill>
                <a:latin typeface="Times New Roman" pitchFamily="18" charset="0"/>
              </a:rPr>
              <a:t>D  =  </a:t>
            </a:r>
            <a:r>
              <a:rPr lang="en-US" sz="2400" u="sng">
                <a:solidFill>
                  <a:srgbClr val="3F3070"/>
                </a:solidFill>
                <a:latin typeface="Times New Roman" pitchFamily="18" charset="0"/>
              </a:rPr>
              <a:t>(1 x OD) + (4 x ED) + (1 x PD)</a:t>
            </a:r>
            <a:r>
              <a:rPr lang="en-US" sz="2400">
                <a:solidFill>
                  <a:srgbClr val="3F3070"/>
                </a:solidFill>
                <a:latin typeface="Times New Roman" pitchFamily="18" charset="0"/>
              </a:rPr>
              <a:t> </a:t>
            </a:r>
            <a:r>
              <a:rPr lang="en-US" sz="2400" u="sng">
                <a:solidFill>
                  <a:srgbClr val="3F3070"/>
                </a:solidFill>
                <a:latin typeface="Times New Roman" pitchFamily="18" charset="0"/>
              </a:rPr>
              <a:t/>
            </a:r>
            <a:br>
              <a:rPr lang="en-US" sz="2400" u="sng">
                <a:solidFill>
                  <a:srgbClr val="3F3070"/>
                </a:solidFill>
                <a:latin typeface="Times New Roman" pitchFamily="18" charset="0"/>
              </a:rPr>
            </a:br>
            <a:r>
              <a:rPr lang="en-US" sz="2400">
                <a:solidFill>
                  <a:srgbClr val="3F3070"/>
                </a:solidFill>
                <a:latin typeface="Times New Roman" pitchFamily="18" charset="0"/>
              </a:rPr>
              <a:t>                                  6</a:t>
            </a:r>
            <a:r>
              <a:rPr lang="en-US" sz="2400" b="1">
                <a:solidFill>
                  <a:srgbClr val="3F3070"/>
                </a:solidFill>
                <a:latin typeface="Times New Roman" pitchFamily="18" charset="0"/>
              </a:rPr>
              <a:t> </a:t>
            </a:r>
          </a:p>
        </p:txBody>
      </p:sp>
      <p:sp>
        <p:nvSpPr>
          <p:cNvPr id="25606" name="Text Box 5"/>
          <p:cNvSpPr txBox="1">
            <a:spLocks noChangeArrowheads="1"/>
          </p:cNvSpPr>
          <p:nvPr/>
        </p:nvSpPr>
        <p:spPr bwMode="auto">
          <a:xfrm>
            <a:off x="1143000" y="5883275"/>
            <a:ext cx="6896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a:solidFill>
                  <a:srgbClr val="3F3070"/>
                </a:solidFill>
                <a:latin typeface="Times New Roman" pitchFamily="18" charset="0"/>
              </a:rPr>
              <a:t>3.33 days  =  </a:t>
            </a:r>
            <a:r>
              <a:rPr lang="en-US" sz="2400" u="sng">
                <a:solidFill>
                  <a:srgbClr val="3F3070"/>
                </a:solidFill>
                <a:latin typeface="Times New Roman" pitchFamily="18" charset="0"/>
              </a:rPr>
              <a:t>(1 x 2 days) + (4 x 3 days) + (1 x 6 days)</a:t>
            </a:r>
            <a:r>
              <a:rPr lang="en-US" sz="2400">
                <a:solidFill>
                  <a:srgbClr val="3F3070"/>
                </a:solidFill>
                <a:latin typeface="Times New Roman" pitchFamily="18" charset="0"/>
              </a:rPr>
              <a:t> </a:t>
            </a:r>
            <a:r>
              <a:rPr lang="en-US" sz="2400" u="sng">
                <a:solidFill>
                  <a:srgbClr val="3F3070"/>
                </a:solidFill>
                <a:latin typeface="Times New Roman" pitchFamily="18" charset="0"/>
              </a:rPr>
              <a:t/>
            </a:r>
            <a:br>
              <a:rPr lang="en-US" sz="2400" u="sng">
                <a:solidFill>
                  <a:srgbClr val="3F3070"/>
                </a:solidFill>
                <a:latin typeface="Times New Roman" pitchFamily="18" charset="0"/>
              </a:rPr>
            </a:br>
            <a:r>
              <a:rPr lang="en-US" sz="2400">
                <a:solidFill>
                  <a:srgbClr val="3F3070"/>
                </a:solidFill>
                <a:latin typeface="Times New Roman" pitchFamily="18" charset="0"/>
              </a:rPr>
              <a:t>                                                6</a:t>
            </a:r>
            <a:r>
              <a:rPr lang="en-US" sz="2400" b="1">
                <a:solidFill>
                  <a:srgbClr val="3F3070"/>
                </a:solidFill>
                <a:latin typeface="Times New Roman" pitchFamily="18" charset="0"/>
              </a:rPr>
              <a:t> </a:t>
            </a:r>
          </a:p>
        </p:txBody>
      </p:sp>
      <p:sp>
        <p:nvSpPr>
          <p:cNvPr id="25607" name="AutoShape 6"/>
          <p:cNvSpPr>
            <a:spLocks/>
          </p:cNvSpPr>
          <p:nvPr/>
        </p:nvSpPr>
        <p:spPr bwMode="auto">
          <a:xfrm>
            <a:off x="7924800" y="5410200"/>
            <a:ext cx="685800" cy="457200"/>
          </a:xfrm>
          <a:prstGeom prst="borderCallout2">
            <a:avLst>
              <a:gd name="adj1" fmla="val 25000"/>
              <a:gd name="adj2" fmla="val -11111"/>
              <a:gd name="adj3" fmla="val 25000"/>
              <a:gd name="adj4" fmla="val -58102"/>
              <a:gd name="adj5" fmla="val 113194"/>
              <a:gd name="adj6" fmla="val -107176"/>
            </a:avLst>
          </a:prstGeom>
          <a:solidFill>
            <a:schemeClr val="bg1"/>
          </a:solidFill>
          <a:ln w="12700">
            <a:solidFill>
              <a:schemeClr val="tx1"/>
            </a:solidFill>
            <a:miter lim="800000"/>
            <a:headEnd type="none" w="sm" len="sm"/>
            <a:tailEnd type="none" w="sm" len="sm"/>
          </a:ln>
        </p:spPr>
        <p:txBody>
          <a:bodyPr/>
          <a:lstStyle/>
          <a:p>
            <a:pPr algn="ctr" eaLnBrk="0" hangingPunct="0"/>
            <a:r>
              <a:rPr lang="en-US" sz="2000" b="1">
                <a:latin typeface="Times New Roman" pitchFamily="18" charset="0"/>
              </a:rPr>
              <a:t>PD</a:t>
            </a:r>
          </a:p>
        </p:txBody>
      </p:sp>
      <p:sp>
        <p:nvSpPr>
          <p:cNvPr id="25608" name="AutoShape 7"/>
          <p:cNvSpPr>
            <a:spLocks/>
          </p:cNvSpPr>
          <p:nvPr/>
        </p:nvSpPr>
        <p:spPr bwMode="auto">
          <a:xfrm>
            <a:off x="6172200" y="5410200"/>
            <a:ext cx="685800" cy="457200"/>
          </a:xfrm>
          <a:prstGeom prst="borderCallout2">
            <a:avLst>
              <a:gd name="adj1" fmla="val 25000"/>
              <a:gd name="adj2" fmla="val -11111"/>
              <a:gd name="adj3" fmla="val 25000"/>
              <a:gd name="adj4" fmla="val -62963"/>
              <a:gd name="adj5" fmla="val 115625"/>
              <a:gd name="adj6" fmla="val -116435"/>
            </a:avLst>
          </a:prstGeom>
          <a:solidFill>
            <a:schemeClr val="bg1"/>
          </a:solidFill>
          <a:ln w="12700">
            <a:solidFill>
              <a:schemeClr val="tx1"/>
            </a:solidFill>
            <a:miter lim="800000"/>
            <a:headEnd type="none" w="sm" len="sm"/>
            <a:tailEnd type="none" w="sm" len="sm"/>
          </a:ln>
        </p:spPr>
        <p:txBody>
          <a:bodyPr/>
          <a:lstStyle/>
          <a:p>
            <a:pPr algn="ctr" eaLnBrk="0" hangingPunct="0"/>
            <a:r>
              <a:rPr lang="en-US" sz="2000" b="1">
                <a:latin typeface="Times New Roman" pitchFamily="18" charset="0"/>
              </a:rPr>
              <a:t>ED</a:t>
            </a:r>
          </a:p>
        </p:txBody>
      </p:sp>
      <p:sp>
        <p:nvSpPr>
          <p:cNvPr id="25609" name="AutoShape 8"/>
          <p:cNvSpPr>
            <a:spLocks/>
          </p:cNvSpPr>
          <p:nvPr/>
        </p:nvSpPr>
        <p:spPr bwMode="auto">
          <a:xfrm>
            <a:off x="4038600" y="5334000"/>
            <a:ext cx="685800" cy="457200"/>
          </a:xfrm>
          <a:prstGeom prst="borderCallout2">
            <a:avLst>
              <a:gd name="adj1" fmla="val 25000"/>
              <a:gd name="adj2" fmla="val -11111"/>
              <a:gd name="adj3" fmla="val 25000"/>
              <a:gd name="adj4" fmla="val -48380"/>
              <a:gd name="adj5" fmla="val 139236"/>
              <a:gd name="adj6" fmla="val -86574"/>
            </a:avLst>
          </a:prstGeom>
          <a:solidFill>
            <a:schemeClr val="bg1"/>
          </a:solidFill>
          <a:ln w="12700">
            <a:solidFill>
              <a:schemeClr val="tx1"/>
            </a:solidFill>
            <a:miter lim="800000"/>
            <a:headEnd type="none" w="sm" len="sm"/>
            <a:tailEnd type="none" w="sm" len="sm"/>
          </a:ln>
        </p:spPr>
        <p:txBody>
          <a:bodyPr/>
          <a:lstStyle/>
          <a:p>
            <a:pPr algn="ctr" eaLnBrk="0" hangingPunct="0"/>
            <a:r>
              <a:rPr lang="en-US" sz="2000" b="1">
                <a:latin typeface="Times New Roman" pitchFamily="18" charset="0"/>
              </a:rPr>
              <a:t>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C3AE9E8B-461F-4D7B-AF63-A28CB46A3A04}" type="slidenum">
              <a:rPr lang="en-US" smtClean="0">
                <a:solidFill>
                  <a:schemeClr val="bg1"/>
                </a:solidFill>
              </a:rPr>
              <a:pPr eaLnBrk="1" hangingPunct="1"/>
              <a:t>24</a:t>
            </a:fld>
            <a:endParaRPr lang="en-US" smtClean="0">
              <a:solidFill>
                <a:schemeClr val="bg1"/>
              </a:solidFill>
            </a:endParaRPr>
          </a:p>
        </p:txBody>
      </p:sp>
      <p:sp>
        <p:nvSpPr>
          <p:cNvPr id="26627" name="Rectangle 2"/>
          <p:cNvSpPr>
            <a:spLocks noGrp="1" noChangeArrowheads="1"/>
          </p:cNvSpPr>
          <p:nvPr>
            <p:ph type="title"/>
          </p:nvPr>
        </p:nvSpPr>
        <p:spPr/>
        <p:txBody>
          <a:bodyPr/>
          <a:lstStyle/>
          <a:p>
            <a:pPr eaLnBrk="1" hangingPunct="1"/>
            <a:r>
              <a:rPr lang="en-US" smtClean="0"/>
              <a:t>Activity 4 – Specify Intertask Dependencies</a:t>
            </a:r>
          </a:p>
        </p:txBody>
      </p:sp>
      <p:sp>
        <p:nvSpPr>
          <p:cNvPr id="26628" name="Rectangle 3"/>
          <p:cNvSpPr>
            <a:spLocks noGrp="1" noChangeArrowheads="1"/>
          </p:cNvSpPr>
          <p:nvPr>
            <p:ph type="body" idx="1"/>
          </p:nvPr>
        </p:nvSpPr>
        <p:spPr>
          <a:xfrm>
            <a:off x="914400" y="1600200"/>
            <a:ext cx="8153400" cy="4592638"/>
          </a:xfrm>
        </p:spPr>
        <p:txBody>
          <a:bodyPr/>
          <a:lstStyle/>
          <a:p>
            <a:pPr eaLnBrk="1" hangingPunct="1">
              <a:spcBef>
                <a:spcPct val="25000"/>
              </a:spcBef>
            </a:pPr>
            <a:r>
              <a:rPr lang="en-US" smtClean="0"/>
              <a:t>Finish-to-start (FS)—The finish of one task triggers the start of another task. </a:t>
            </a:r>
          </a:p>
          <a:p>
            <a:pPr eaLnBrk="1" hangingPunct="1">
              <a:spcBef>
                <a:spcPct val="25000"/>
              </a:spcBef>
            </a:pPr>
            <a:r>
              <a:rPr lang="en-US" smtClean="0"/>
              <a:t>Start-to-start (SS)—The start of one task triggers the start of another task.</a:t>
            </a:r>
          </a:p>
          <a:p>
            <a:pPr eaLnBrk="1" hangingPunct="1">
              <a:spcBef>
                <a:spcPct val="25000"/>
              </a:spcBef>
            </a:pPr>
            <a:r>
              <a:rPr lang="en-US" smtClean="0"/>
              <a:t>Finish-to-finish (FF)—Two tasks must finish at the same time.</a:t>
            </a:r>
          </a:p>
          <a:p>
            <a:pPr eaLnBrk="1" hangingPunct="1">
              <a:spcBef>
                <a:spcPct val="25000"/>
              </a:spcBef>
            </a:pPr>
            <a:r>
              <a:rPr lang="en-US" smtClean="0"/>
              <a:t>Start-to-finish (SF)—The start of one task signifies the finish of another task.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7917560F-C4FD-4095-B7E9-37850E09592C}" type="slidenum">
              <a:rPr lang="en-US" smtClean="0">
                <a:solidFill>
                  <a:schemeClr val="bg1"/>
                </a:solidFill>
              </a:rPr>
              <a:pPr eaLnBrk="1" hangingPunct="1"/>
              <a:t>25</a:t>
            </a:fld>
            <a:endParaRPr lang="en-US" smtClean="0">
              <a:solidFill>
                <a:schemeClr val="bg1"/>
              </a:solidFill>
            </a:endParaRPr>
          </a:p>
        </p:txBody>
      </p:sp>
      <p:sp>
        <p:nvSpPr>
          <p:cNvPr id="27651" name="Rectangle 2"/>
          <p:cNvSpPr>
            <a:spLocks noGrp="1" noChangeArrowheads="1"/>
          </p:cNvSpPr>
          <p:nvPr>
            <p:ph type="title"/>
          </p:nvPr>
        </p:nvSpPr>
        <p:spPr/>
        <p:txBody>
          <a:bodyPr/>
          <a:lstStyle/>
          <a:p>
            <a:pPr eaLnBrk="1" hangingPunct="1"/>
            <a:r>
              <a:rPr lang="en-US" smtClean="0"/>
              <a:t>Entering Intertask Dependencies</a:t>
            </a:r>
          </a:p>
        </p:txBody>
      </p:sp>
      <p:pic>
        <p:nvPicPr>
          <p:cNvPr id="27652" name="Picture 4" descr="whi74173_0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14463"/>
            <a:ext cx="807720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87449057-F230-4A8A-A7F5-03C9648C3DB6}" type="slidenum">
              <a:rPr lang="en-US" smtClean="0">
                <a:solidFill>
                  <a:schemeClr val="bg1"/>
                </a:solidFill>
              </a:rPr>
              <a:pPr eaLnBrk="1" hangingPunct="1"/>
              <a:t>26</a:t>
            </a:fld>
            <a:endParaRPr lang="en-US" smtClean="0">
              <a:solidFill>
                <a:schemeClr val="bg1"/>
              </a:solidFill>
            </a:endParaRPr>
          </a:p>
        </p:txBody>
      </p:sp>
      <p:sp>
        <p:nvSpPr>
          <p:cNvPr id="28675" name="Rectangle 2"/>
          <p:cNvSpPr>
            <a:spLocks noGrp="1" noChangeArrowheads="1"/>
          </p:cNvSpPr>
          <p:nvPr>
            <p:ph type="title"/>
          </p:nvPr>
        </p:nvSpPr>
        <p:spPr/>
        <p:txBody>
          <a:bodyPr/>
          <a:lstStyle/>
          <a:p>
            <a:pPr eaLnBrk="1" hangingPunct="1"/>
            <a:r>
              <a:rPr lang="en-US" smtClean="0"/>
              <a:t>Scheduling Strategies</a:t>
            </a:r>
          </a:p>
        </p:txBody>
      </p:sp>
      <p:sp>
        <p:nvSpPr>
          <p:cNvPr id="28676" name="Rectangle 3"/>
          <p:cNvSpPr>
            <a:spLocks noGrp="1" noChangeArrowheads="1"/>
          </p:cNvSpPr>
          <p:nvPr>
            <p:ph type="body" idx="1"/>
          </p:nvPr>
        </p:nvSpPr>
        <p:spPr>
          <a:xfrm>
            <a:off x="914400" y="1789113"/>
            <a:ext cx="8153400" cy="4422775"/>
          </a:xfrm>
        </p:spPr>
        <p:txBody>
          <a:bodyPr/>
          <a:lstStyle/>
          <a:p>
            <a:pPr marL="401638" indent="0" eaLnBrk="1" hangingPunct="1">
              <a:buFontTx/>
              <a:buNone/>
            </a:pPr>
            <a:r>
              <a:rPr lang="en-US" b="1" smtClean="0">
                <a:cs typeface="Times New Roman" pitchFamily="18" charset="0"/>
              </a:rPr>
              <a:t>Forward scheduling</a:t>
            </a:r>
            <a:r>
              <a:rPr lang="en-US" smtClean="0">
                <a:cs typeface="Times New Roman" pitchFamily="18" charset="0"/>
              </a:rPr>
              <a:t> – a project scheduling approach that establishes a project start date and then schedules forward from that date.</a:t>
            </a:r>
          </a:p>
          <a:p>
            <a:pPr marL="401638" indent="0" eaLnBrk="1" hangingPunct="1">
              <a:buFontTx/>
              <a:buNone/>
            </a:pPr>
            <a:r>
              <a:rPr lang="en-US" b="1" smtClean="0">
                <a:cs typeface="Times New Roman" pitchFamily="18" charset="0"/>
              </a:rPr>
              <a:t/>
            </a:r>
            <a:br>
              <a:rPr lang="en-US" b="1" smtClean="0">
                <a:cs typeface="Times New Roman" pitchFamily="18" charset="0"/>
              </a:rPr>
            </a:br>
            <a:r>
              <a:rPr lang="en-US" b="1" smtClean="0">
                <a:cs typeface="Times New Roman" pitchFamily="18" charset="0"/>
              </a:rPr>
              <a:t>Reverse scheduling</a:t>
            </a:r>
            <a:r>
              <a:rPr lang="en-US" smtClean="0">
                <a:cs typeface="Times New Roman" pitchFamily="18" charset="0"/>
              </a:rPr>
              <a:t> – a project scheduling strategy that establishes a project deadline and then schedules backward from that date.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3F1D0E1C-6129-4104-AB7E-FA15E6837638}" type="slidenum">
              <a:rPr lang="en-US" smtClean="0">
                <a:solidFill>
                  <a:schemeClr val="bg1"/>
                </a:solidFill>
              </a:rPr>
              <a:pPr eaLnBrk="1" hangingPunct="1"/>
              <a:t>27</a:t>
            </a:fld>
            <a:endParaRPr lang="en-US" smtClean="0">
              <a:solidFill>
                <a:schemeClr val="bg1"/>
              </a:solidFill>
            </a:endParaRPr>
          </a:p>
        </p:txBody>
      </p:sp>
      <p:sp>
        <p:nvSpPr>
          <p:cNvPr id="29699" name="Rectangle 2"/>
          <p:cNvSpPr>
            <a:spLocks noGrp="1" noChangeArrowheads="1"/>
          </p:cNvSpPr>
          <p:nvPr>
            <p:ph type="title"/>
          </p:nvPr>
        </p:nvSpPr>
        <p:spPr/>
        <p:txBody>
          <a:bodyPr/>
          <a:lstStyle/>
          <a:p>
            <a:pPr eaLnBrk="1" hangingPunct="1"/>
            <a:r>
              <a:rPr lang="en-US" smtClean="0"/>
              <a:t>A Project Schedule in Calendar View</a:t>
            </a:r>
          </a:p>
        </p:txBody>
      </p:sp>
      <p:pic>
        <p:nvPicPr>
          <p:cNvPr id="29700" name="Picture 5" descr="whi74173_04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001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B468510D-B914-452F-A77C-5CF8EE1BBA89}" type="slidenum">
              <a:rPr lang="en-US" smtClean="0">
                <a:solidFill>
                  <a:schemeClr val="bg1"/>
                </a:solidFill>
              </a:rPr>
              <a:pPr eaLnBrk="1" hangingPunct="1"/>
              <a:t>28</a:t>
            </a:fld>
            <a:endParaRPr lang="en-US" smtClean="0">
              <a:solidFill>
                <a:schemeClr val="bg1"/>
              </a:solidFill>
            </a:endParaRPr>
          </a:p>
        </p:txBody>
      </p:sp>
      <p:sp>
        <p:nvSpPr>
          <p:cNvPr id="30723" name="Rectangle 2"/>
          <p:cNvSpPr>
            <a:spLocks noGrp="1" noChangeArrowheads="1"/>
          </p:cNvSpPr>
          <p:nvPr>
            <p:ph type="title"/>
          </p:nvPr>
        </p:nvSpPr>
        <p:spPr/>
        <p:txBody>
          <a:bodyPr/>
          <a:lstStyle/>
          <a:p>
            <a:pPr eaLnBrk="1" hangingPunct="1"/>
            <a:r>
              <a:rPr lang="en-US" smtClean="0"/>
              <a:t>Activity 5 – Assign Resources</a:t>
            </a:r>
          </a:p>
        </p:txBody>
      </p:sp>
      <p:sp>
        <p:nvSpPr>
          <p:cNvPr id="30724" name="Rectangle 3"/>
          <p:cNvSpPr>
            <a:spLocks noGrp="1" noChangeArrowheads="1"/>
          </p:cNvSpPr>
          <p:nvPr>
            <p:ph type="body" idx="1"/>
          </p:nvPr>
        </p:nvSpPr>
        <p:spPr>
          <a:xfrm>
            <a:off x="1066800" y="1295400"/>
            <a:ext cx="8001000" cy="5334000"/>
          </a:xfrm>
        </p:spPr>
        <p:txBody>
          <a:bodyPr/>
          <a:lstStyle/>
          <a:p>
            <a:pPr eaLnBrk="1" hangingPunct="1">
              <a:spcAft>
                <a:spcPct val="10000"/>
              </a:spcAft>
            </a:pPr>
            <a:r>
              <a:rPr lang="en-US" sz="2600" b="1" smtClean="0"/>
              <a:t>People</a:t>
            </a:r>
            <a:r>
              <a:rPr lang="en-US" sz="2600" smtClean="0"/>
              <a:t> – includes all system owners, users, analysts, designers, builders, external agents, and clerical help involved in the project in any way.</a:t>
            </a:r>
          </a:p>
          <a:p>
            <a:pPr eaLnBrk="1" hangingPunct="1">
              <a:spcAft>
                <a:spcPct val="10000"/>
              </a:spcAft>
            </a:pPr>
            <a:r>
              <a:rPr lang="en-US" sz="2600" b="1" smtClean="0"/>
              <a:t>Services</a:t>
            </a:r>
            <a:r>
              <a:rPr lang="en-US" sz="2600" smtClean="0"/>
              <a:t> – includes services such as a quality review that may be charged on a per use basis.</a:t>
            </a:r>
          </a:p>
          <a:p>
            <a:pPr eaLnBrk="1" hangingPunct="1">
              <a:spcAft>
                <a:spcPct val="10000"/>
              </a:spcAft>
            </a:pPr>
            <a:r>
              <a:rPr lang="en-US" sz="2600" b="1" smtClean="0"/>
              <a:t>Facilities and equipment</a:t>
            </a:r>
            <a:r>
              <a:rPr lang="en-US" sz="2600" smtClean="0"/>
              <a:t> – includes all rooms and technology that will be needed to complete the project.</a:t>
            </a:r>
          </a:p>
          <a:p>
            <a:pPr eaLnBrk="1" hangingPunct="1">
              <a:spcAft>
                <a:spcPct val="10000"/>
              </a:spcAft>
            </a:pPr>
            <a:r>
              <a:rPr lang="en-US" sz="2600" b="1" smtClean="0"/>
              <a:t>Supplies and materials</a:t>
            </a:r>
            <a:r>
              <a:rPr lang="en-US" sz="2600" smtClean="0"/>
              <a:t> – everything from pencils, paper, notebooks to toner cartridges, and so on.</a:t>
            </a:r>
          </a:p>
          <a:p>
            <a:pPr eaLnBrk="1" hangingPunct="1">
              <a:spcAft>
                <a:spcPct val="10000"/>
              </a:spcAft>
            </a:pPr>
            <a:r>
              <a:rPr lang="en-US" sz="2600" b="1" smtClean="0"/>
              <a:t>Money</a:t>
            </a:r>
            <a:r>
              <a:rPr lang="en-US" sz="2600" smtClean="0"/>
              <a:t> – includes a translation of all of the above into budgeted dollars!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35D89CBD-5FDF-4FCC-B965-AA0D738A5405}" type="slidenum">
              <a:rPr lang="en-US" smtClean="0">
                <a:solidFill>
                  <a:schemeClr val="bg1"/>
                </a:solidFill>
              </a:rPr>
              <a:pPr eaLnBrk="1" hangingPunct="1"/>
              <a:t>29</a:t>
            </a:fld>
            <a:endParaRPr lang="en-US" smtClean="0">
              <a:solidFill>
                <a:schemeClr val="bg1"/>
              </a:solidFill>
            </a:endParaRPr>
          </a:p>
        </p:txBody>
      </p:sp>
      <p:sp>
        <p:nvSpPr>
          <p:cNvPr id="31747" name="Rectangle 2"/>
          <p:cNvSpPr>
            <a:spLocks noGrp="1" noChangeArrowheads="1"/>
          </p:cNvSpPr>
          <p:nvPr>
            <p:ph type="title"/>
          </p:nvPr>
        </p:nvSpPr>
        <p:spPr/>
        <p:txBody>
          <a:bodyPr/>
          <a:lstStyle/>
          <a:p>
            <a:pPr eaLnBrk="1" hangingPunct="1"/>
            <a:r>
              <a:rPr lang="en-US" smtClean="0"/>
              <a:t>Defining Project Resources</a:t>
            </a:r>
          </a:p>
        </p:txBody>
      </p:sp>
      <p:pic>
        <p:nvPicPr>
          <p:cNvPr id="31748" name="Picture 5" descr="whi74173_040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EC8E207B-4ADF-44BC-9EF2-B0D2D9B8C9A4}" type="slidenum">
              <a:rPr lang="en-US" smtClean="0">
                <a:solidFill>
                  <a:schemeClr val="bg1"/>
                </a:solidFill>
              </a:rPr>
              <a:pPr eaLnBrk="1" hangingPunct="1"/>
              <a:t>3</a:t>
            </a:fld>
            <a:endParaRPr lang="en-US" smtClean="0">
              <a:solidFill>
                <a:schemeClr val="bg1"/>
              </a:solidFill>
            </a:endParaRPr>
          </a:p>
        </p:txBody>
      </p:sp>
      <p:pic>
        <p:nvPicPr>
          <p:cNvPr id="5123" name="Picture 5" descr="whi74173_cut0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228600"/>
            <a:ext cx="509746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6733DCE9-6205-40B2-A7CF-C41E5DC188C8}" type="slidenum">
              <a:rPr lang="en-US" smtClean="0">
                <a:solidFill>
                  <a:schemeClr val="bg1"/>
                </a:solidFill>
              </a:rPr>
              <a:pPr eaLnBrk="1" hangingPunct="1"/>
              <a:t>30</a:t>
            </a:fld>
            <a:endParaRPr lang="en-US" smtClean="0">
              <a:solidFill>
                <a:schemeClr val="bg1"/>
              </a:solidFill>
            </a:endParaRPr>
          </a:p>
        </p:txBody>
      </p:sp>
      <p:sp>
        <p:nvSpPr>
          <p:cNvPr id="32771" name="Rectangle 2"/>
          <p:cNvSpPr>
            <a:spLocks noGrp="1" noChangeArrowheads="1"/>
          </p:cNvSpPr>
          <p:nvPr>
            <p:ph type="title"/>
          </p:nvPr>
        </p:nvSpPr>
        <p:spPr/>
        <p:txBody>
          <a:bodyPr/>
          <a:lstStyle/>
          <a:p>
            <a:pPr eaLnBrk="1" hangingPunct="1"/>
            <a:r>
              <a:rPr lang="en-US" smtClean="0"/>
              <a:t>Assigning Project Resources</a:t>
            </a:r>
          </a:p>
        </p:txBody>
      </p:sp>
      <p:pic>
        <p:nvPicPr>
          <p:cNvPr id="32772" name="Picture 4" descr="whi74173_040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0FC6596B-8EC9-4827-9202-DD7048F640CF}" type="slidenum">
              <a:rPr lang="en-US" smtClean="0">
                <a:solidFill>
                  <a:schemeClr val="bg1"/>
                </a:solidFill>
              </a:rPr>
              <a:pPr eaLnBrk="1" hangingPunct="1"/>
              <a:t>31</a:t>
            </a:fld>
            <a:endParaRPr lang="en-US" smtClean="0">
              <a:solidFill>
                <a:schemeClr val="bg1"/>
              </a:solidFill>
            </a:endParaRPr>
          </a:p>
        </p:txBody>
      </p:sp>
      <p:sp>
        <p:nvSpPr>
          <p:cNvPr id="33795" name="Rectangle 2"/>
          <p:cNvSpPr>
            <a:spLocks noGrp="1" noChangeArrowheads="1"/>
          </p:cNvSpPr>
          <p:nvPr>
            <p:ph type="title"/>
          </p:nvPr>
        </p:nvSpPr>
        <p:spPr/>
        <p:txBody>
          <a:bodyPr/>
          <a:lstStyle/>
          <a:p>
            <a:pPr eaLnBrk="1" hangingPunct="1"/>
            <a:r>
              <a:rPr lang="en-US" smtClean="0"/>
              <a:t>Assigning People to Tasks</a:t>
            </a:r>
          </a:p>
        </p:txBody>
      </p:sp>
      <p:sp>
        <p:nvSpPr>
          <p:cNvPr id="33796" name="Rectangle 3"/>
          <p:cNvSpPr>
            <a:spLocks noGrp="1" noChangeArrowheads="1"/>
          </p:cNvSpPr>
          <p:nvPr>
            <p:ph type="body" idx="1"/>
          </p:nvPr>
        </p:nvSpPr>
        <p:spPr/>
        <p:txBody>
          <a:bodyPr/>
          <a:lstStyle/>
          <a:p>
            <a:pPr eaLnBrk="1" hangingPunct="1"/>
            <a:r>
              <a:rPr lang="en-US" smtClean="0"/>
              <a:t>Recruit talented, highly motivated people</a:t>
            </a:r>
          </a:p>
          <a:p>
            <a:pPr eaLnBrk="1" hangingPunct="1"/>
            <a:r>
              <a:rPr lang="en-US" smtClean="0"/>
              <a:t>Select the best task for each person</a:t>
            </a:r>
          </a:p>
          <a:p>
            <a:pPr eaLnBrk="1" hangingPunct="1"/>
            <a:r>
              <a:rPr lang="en-US" smtClean="0"/>
              <a:t>Promote team harmony</a:t>
            </a:r>
          </a:p>
          <a:p>
            <a:pPr eaLnBrk="1" hangingPunct="1"/>
            <a:r>
              <a:rPr lang="en-US" smtClean="0"/>
              <a:t>Plan for the future</a:t>
            </a:r>
          </a:p>
          <a:p>
            <a:pPr eaLnBrk="1" hangingPunct="1"/>
            <a:r>
              <a:rPr lang="en-US" smtClean="0"/>
              <a:t>Keep the team size small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682E9C42-6BC7-432E-BB16-D2ED3242A5EB}" type="slidenum">
              <a:rPr lang="en-US" smtClean="0">
                <a:solidFill>
                  <a:schemeClr val="bg1"/>
                </a:solidFill>
              </a:rPr>
              <a:pPr eaLnBrk="1" hangingPunct="1"/>
              <a:t>32</a:t>
            </a:fld>
            <a:endParaRPr lang="en-US" smtClean="0">
              <a:solidFill>
                <a:schemeClr val="bg1"/>
              </a:solidFill>
            </a:endParaRPr>
          </a:p>
        </p:txBody>
      </p:sp>
      <p:sp>
        <p:nvSpPr>
          <p:cNvPr id="34819" name="Rectangle 2"/>
          <p:cNvSpPr>
            <a:spLocks noGrp="1" noChangeArrowheads="1"/>
          </p:cNvSpPr>
          <p:nvPr>
            <p:ph type="title"/>
          </p:nvPr>
        </p:nvSpPr>
        <p:spPr/>
        <p:txBody>
          <a:bodyPr/>
          <a:lstStyle/>
          <a:p>
            <a:pPr eaLnBrk="1" hangingPunct="1"/>
            <a:r>
              <a:rPr lang="en-US" smtClean="0"/>
              <a:t>Resource Leveling</a:t>
            </a:r>
          </a:p>
        </p:txBody>
      </p:sp>
      <p:sp>
        <p:nvSpPr>
          <p:cNvPr id="34820" name="Rectangle 3"/>
          <p:cNvSpPr>
            <a:spLocks noGrp="1" noChangeArrowheads="1"/>
          </p:cNvSpPr>
          <p:nvPr>
            <p:ph type="body" idx="1"/>
          </p:nvPr>
        </p:nvSpPr>
        <p:spPr>
          <a:xfrm>
            <a:off x="914400" y="1789113"/>
            <a:ext cx="8153400" cy="4422775"/>
          </a:xfrm>
        </p:spPr>
        <p:txBody>
          <a:bodyPr/>
          <a:lstStyle/>
          <a:p>
            <a:pPr marL="401638" indent="0" eaLnBrk="1" hangingPunct="1">
              <a:buFontTx/>
              <a:buNone/>
            </a:pPr>
            <a:r>
              <a:rPr lang="en-US" b="1" smtClean="0">
                <a:cs typeface="Times New Roman" pitchFamily="18" charset="0"/>
              </a:rPr>
              <a:t>Resource leveling</a:t>
            </a:r>
            <a:r>
              <a:rPr lang="en-US" smtClean="0">
                <a:cs typeface="Times New Roman" pitchFamily="18" charset="0"/>
              </a:rPr>
              <a:t> – a strategy for correcting resource over-allocations. </a:t>
            </a:r>
          </a:p>
          <a:p>
            <a:pPr marL="401638" indent="0" eaLnBrk="1" hangingPunct="1">
              <a:buFontTx/>
              <a:buNone/>
            </a:pPr>
            <a:endParaRPr lang="en-US" smtClean="0">
              <a:cs typeface="Times New Roman" pitchFamily="18" charset="0"/>
            </a:endParaRPr>
          </a:p>
          <a:p>
            <a:pPr marL="401638" indent="0" eaLnBrk="1" hangingPunct="1">
              <a:buFontTx/>
              <a:buNone/>
            </a:pPr>
            <a:r>
              <a:rPr lang="en-US" smtClean="0">
                <a:cs typeface="Times New Roman" pitchFamily="18" charset="0"/>
              </a:rPr>
              <a:t>Two techniques for resource leveling:</a:t>
            </a:r>
          </a:p>
          <a:p>
            <a:pPr marL="401638" indent="0" eaLnBrk="1" hangingPunct="1"/>
            <a:r>
              <a:rPr lang="en-US" i="1" smtClean="0">
                <a:cs typeface="Times New Roman" pitchFamily="18" charset="0"/>
              </a:rPr>
              <a:t>	task delaying</a:t>
            </a:r>
          </a:p>
          <a:p>
            <a:pPr marL="401638" indent="0" eaLnBrk="1" hangingPunct="1"/>
            <a:r>
              <a:rPr lang="en-US" i="1" smtClean="0">
                <a:cs typeface="Times New Roman" pitchFamily="18" charset="0"/>
              </a:rPr>
              <a:t>	task splitting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4DC43521-105D-4C15-84BA-4E0B292F6D7C}" type="slidenum">
              <a:rPr lang="en-US" smtClean="0">
                <a:solidFill>
                  <a:schemeClr val="bg1"/>
                </a:solidFill>
              </a:rPr>
              <a:pPr eaLnBrk="1" hangingPunct="1"/>
              <a:t>33</a:t>
            </a:fld>
            <a:endParaRPr lang="en-US" smtClean="0">
              <a:solidFill>
                <a:schemeClr val="bg1"/>
              </a:solidFill>
            </a:endParaRPr>
          </a:p>
        </p:txBody>
      </p:sp>
      <p:sp>
        <p:nvSpPr>
          <p:cNvPr id="35843" name="Rectangle 2"/>
          <p:cNvSpPr>
            <a:spLocks noGrp="1" noChangeArrowheads="1"/>
          </p:cNvSpPr>
          <p:nvPr>
            <p:ph type="title"/>
          </p:nvPr>
        </p:nvSpPr>
        <p:spPr/>
        <p:txBody>
          <a:bodyPr/>
          <a:lstStyle/>
          <a:p>
            <a:pPr eaLnBrk="1" hangingPunct="1"/>
            <a:r>
              <a:rPr lang="en-US" smtClean="0"/>
              <a:t>Task Splitting and Task Delaying</a:t>
            </a:r>
          </a:p>
        </p:txBody>
      </p:sp>
      <p:sp>
        <p:nvSpPr>
          <p:cNvPr id="35844" name="Rectangle 3"/>
          <p:cNvSpPr>
            <a:spLocks noGrp="1" noChangeArrowheads="1"/>
          </p:cNvSpPr>
          <p:nvPr>
            <p:ph type="body" idx="1"/>
          </p:nvPr>
        </p:nvSpPr>
        <p:spPr>
          <a:xfrm>
            <a:off x="990600" y="1295400"/>
            <a:ext cx="8077200" cy="5410200"/>
          </a:xfrm>
        </p:spPr>
        <p:txBody>
          <a:bodyPr/>
          <a:lstStyle/>
          <a:p>
            <a:pPr eaLnBrk="1" hangingPunct="1">
              <a:lnSpc>
                <a:spcPct val="80000"/>
              </a:lnSpc>
              <a:spcBef>
                <a:spcPct val="30000"/>
              </a:spcBef>
              <a:spcAft>
                <a:spcPct val="50000"/>
              </a:spcAft>
            </a:pPr>
            <a:r>
              <a:rPr lang="en-US" sz="2800" b="1" smtClean="0"/>
              <a:t>Critical path</a:t>
            </a:r>
            <a:r>
              <a:rPr lang="en-US" sz="2800" smtClean="0"/>
              <a:t> – the sequence of dependent tasks that determines the earliest possible completion date of the project.</a:t>
            </a:r>
          </a:p>
          <a:p>
            <a:pPr lvl="1" eaLnBrk="1" hangingPunct="1">
              <a:lnSpc>
                <a:spcPct val="80000"/>
              </a:lnSpc>
              <a:spcBef>
                <a:spcPct val="30000"/>
              </a:spcBef>
              <a:spcAft>
                <a:spcPct val="50000"/>
              </a:spcAft>
            </a:pPr>
            <a:r>
              <a:rPr lang="en-US" sz="2400" smtClean="0">
                <a:solidFill>
                  <a:srgbClr val="3F3070"/>
                </a:solidFill>
              </a:rPr>
              <a:t>Tasks on the critical path cannot be delayed without delaying the entire project.  Critical tasks can only be split.</a:t>
            </a:r>
          </a:p>
          <a:p>
            <a:pPr eaLnBrk="1" hangingPunct="1">
              <a:lnSpc>
                <a:spcPct val="80000"/>
              </a:lnSpc>
              <a:spcBef>
                <a:spcPct val="30000"/>
              </a:spcBef>
              <a:spcAft>
                <a:spcPct val="50000"/>
              </a:spcAft>
            </a:pPr>
            <a:r>
              <a:rPr lang="en-US" sz="2800" b="1" smtClean="0"/>
              <a:t>Slack time</a:t>
            </a:r>
            <a:r>
              <a:rPr lang="en-US" sz="2800" smtClean="0"/>
              <a:t> – the amount of delay that can be tolerated between the starting time and completion time of a task without causing a delay in the completion date of the entire project.</a:t>
            </a:r>
          </a:p>
          <a:p>
            <a:pPr lvl="1" eaLnBrk="1" hangingPunct="1">
              <a:lnSpc>
                <a:spcPct val="80000"/>
              </a:lnSpc>
              <a:spcBef>
                <a:spcPct val="30000"/>
              </a:spcBef>
              <a:spcAft>
                <a:spcPct val="50000"/>
              </a:spcAft>
            </a:pPr>
            <a:r>
              <a:rPr lang="en-US" sz="2400" smtClean="0">
                <a:solidFill>
                  <a:srgbClr val="3F3070"/>
                </a:solidFill>
              </a:rPr>
              <a:t>Tasks that have slack time can be delayed to achieve resource leveling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E7A9ADA2-C7B6-48BE-B5AA-3BFA07C82AAB}" type="slidenum">
              <a:rPr lang="en-US" smtClean="0">
                <a:solidFill>
                  <a:schemeClr val="bg1"/>
                </a:solidFill>
              </a:rPr>
              <a:pPr eaLnBrk="1" hangingPunct="1"/>
              <a:t>34</a:t>
            </a:fld>
            <a:endParaRPr lang="en-US" smtClean="0">
              <a:solidFill>
                <a:schemeClr val="bg1"/>
              </a:solidFill>
            </a:endParaRPr>
          </a:p>
        </p:txBody>
      </p:sp>
      <p:sp>
        <p:nvSpPr>
          <p:cNvPr id="36867" name="Rectangle 2"/>
          <p:cNvSpPr>
            <a:spLocks noGrp="1" noChangeArrowheads="1"/>
          </p:cNvSpPr>
          <p:nvPr>
            <p:ph type="title"/>
          </p:nvPr>
        </p:nvSpPr>
        <p:spPr/>
        <p:txBody>
          <a:bodyPr/>
          <a:lstStyle/>
          <a:p>
            <a:pPr eaLnBrk="1" hangingPunct="1"/>
            <a:r>
              <a:rPr lang="en-US" smtClean="0"/>
              <a:t>Activity 6 – Direct the Team Effort</a:t>
            </a:r>
          </a:p>
        </p:txBody>
      </p:sp>
      <p:sp>
        <p:nvSpPr>
          <p:cNvPr id="36868" name="Rectangle 3"/>
          <p:cNvSpPr>
            <a:spLocks noGrp="1" noChangeArrowheads="1"/>
          </p:cNvSpPr>
          <p:nvPr>
            <p:ph type="body" sz="half" idx="1"/>
          </p:nvPr>
        </p:nvSpPr>
        <p:spPr>
          <a:xfrm>
            <a:off x="871538" y="1247775"/>
            <a:ext cx="4252912" cy="5381625"/>
          </a:xfrm>
        </p:spPr>
        <p:txBody>
          <a:bodyPr/>
          <a:lstStyle/>
          <a:p>
            <a:pPr eaLnBrk="1" hangingPunct="1"/>
            <a:r>
              <a:rPr lang="en-US" sz="2800" smtClean="0"/>
              <a:t>Supervision resources</a:t>
            </a:r>
          </a:p>
          <a:p>
            <a:pPr lvl="1" eaLnBrk="1" hangingPunct="1"/>
            <a:r>
              <a:rPr lang="en-US" sz="2200" smtClean="0">
                <a:cs typeface="Times New Roman" pitchFamily="18" charset="0"/>
              </a:rPr>
              <a:t>The Deadline: A Novel about Project Management</a:t>
            </a:r>
          </a:p>
          <a:p>
            <a:pPr lvl="1" eaLnBrk="1" hangingPunct="1"/>
            <a:r>
              <a:rPr lang="en-US" sz="2200" smtClean="0">
                <a:cs typeface="Times New Roman" pitchFamily="18" charset="0"/>
              </a:rPr>
              <a:t>The People Side of Systems</a:t>
            </a:r>
          </a:p>
          <a:p>
            <a:pPr lvl="1" eaLnBrk="1" hangingPunct="1"/>
            <a:r>
              <a:rPr lang="en-US" sz="2200" smtClean="0">
                <a:cs typeface="Times New Roman" pitchFamily="18" charset="0"/>
              </a:rPr>
              <a:t>The One Minute Manager</a:t>
            </a:r>
          </a:p>
          <a:p>
            <a:pPr lvl="1" eaLnBrk="1" hangingPunct="1"/>
            <a:r>
              <a:rPr lang="en-US" sz="2200" smtClean="0">
                <a:cs typeface="Times New Roman" pitchFamily="18" charset="0"/>
              </a:rPr>
              <a:t>The One Minute Manager Meets the Monkey</a:t>
            </a:r>
            <a:r>
              <a:rPr lang="en-US" sz="2400" smtClean="0"/>
              <a:t> </a:t>
            </a:r>
            <a:br>
              <a:rPr lang="en-US" sz="2400" smtClean="0"/>
            </a:br>
            <a:endParaRPr lang="en-US" sz="2400" smtClean="0"/>
          </a:p>
          <a:p>
            <a:pPr eaLnBrk="1" hangingPunct="1"/>
            <a:r>
              <a:rPr lang="en-US" sz="2800" smtClean="0"/>
              <a:t>Stages of Team Maturity</a:t>
            </a:r>
            <a:r>
              <a:rPr lang="en-US" sz="2400" smtClean="0"/>
              <a:t> </a:t>
            </a:r>
            <a:br>
              <a:rPr lang="en-US" sz="2400" smtClean="0"/>
            </a:br>
            <a:r>
              <a:rPr lang="en-US" sz="2200" smtClean="0"/>
              <a:t>(see figure to the right)</a:t>
            </a:r>
          </a:p>
        </p:txBody>
      </p:sp>
      <p:pic>
        <p:nvPicPr>
          <p:cNvPr id="36869" name="Picture 6" descr="whi74173_0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14450"/>
            <a:ext cx="40957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676FA4B6-2A13-473F-8AFB-CE7F1420ADFF}" type="slidenum">
              <a:rPr lang="en-US" smtClean="0">
                <a:solidFill>
                  <a:schemeClr val="bg1"/>
                </a:solidFill>
              </a:rPr>
              <a:pPr eaLnBrk="1" hangingPunct="1"/>
              <a:t>35</a:t>
            </a:fld>
            <a:endParaRPr lang="en-US" smtClean="0">
              <a:solidFill>
                <a:schemeClr val="bg1"/>
              </a:solidFill>
            </a:endParaRPr>
          </a:p>
        </p:txBody>
      </p:sp>
      <p:sp>
        <p:nvSpPr>
          <p:cNvPr id="37891" name="Rectangle 2"/>
          <p:cNvSpPr>
            <a:spLocks noGrp="1" noChangeArrowheads="1"/>
          </p:cNvSpPr>
          <p:nvPr>
            <p:ph type="title"/>
          </p:nvPr>
        </p:nvSpPr>
        <p:spPr/>
        <p:txBody>
          <a:bodyPr/>
          <a:lstStyle/>
          <a:p>
            <a:pPr eaLnBrk="1" hangingPunct="1"/>
            <a:r>
              <a:rPr lang="en-US" smtClean="0"/>
              <a:t>10 Hints for Project Leadership</a:t>
            </a:r>
          </a:p>
        </p:txBody>
      </p:sp>
      <p:sp>
        <p:nvSpPr>
          <p:cNvPr id="37892" name="Rectangle 3"/>
          <p:cNvSpPr>
            <a:spLocks noGrp="1" noChangeArrowheads="1"/>
          </p:cNvSpPr>
          <p:nvPr>
            <p:ph type="body" idx="1"/>
          </p:nvPr>
        </p:nvSpPr>
        <p:spPr>
          <a:xfrm>
            <a:off x="990600" y="1295400"/>
            <a:ext cx="7924800" cy="5257800"/>
          </a:xfrm>
        </p:spPr>
        <p:txBody>
          <a:bodyPr/>
          <a:lstStyle/>
          <a:p>
            <a:pPr marL="685800" indent="-685800" eaLnBrk="1" hangingPunct="1">
              <a:buFontTx/>
              <a:buAutoNum type="arabicPeriod"/>
            </a:pPr>
            <a:r>
              <a:rPr lang="en-US" sz="2800" smtClean="0"/>
              <a:t>Be Consistent.</a:t>
            </a:r>
          </a:p>
          <a:p>
            <a:pPr marL="685800" indent="-685800" eaLnBrk="1" hangingPunct="1">
              <a:buFontTx/>
              <a:buAutoNum type="arabicPeriod"/>
            </a:pPr>
            <a:r>
              <a:rPr lang="en-US" sz="2800" smtClean="0"/>
              <a:t>Provide Support.</a:t>
            </a:r>
          </a:p>
          <a:p>
            <a:pPr marL="685800" indent="-685800" eaLnBrk="1" hangingPunct="1">
              <a:buFontTx/>
              <a:buAutoNum type="arabicPeriod"/>
            </a:pPr>
            <a:r>
              <a:rPr lang="en-US" sz="2800" smtClean="0"/>
              <a:t>Don’t Make Promises You Can’t Keep.</a:t>
            </a:r>
          </a:p>
          <a:p>
            <a:pPr marL="685800" indent="-685800" eaLnBrk="1" hangingPunct="1">
              <a:buFontTx/>
              <a:buAutoNum type="arabicPeriod"/>
            </a:pPr>
            <a:r>
              <a:rPr lang="en-US" sz="2800" smtClean="0"/>
              <a:t>Praise in Public; Criticize in Private.</a:t>
            </a:r>
          </a:p>
          <a:p>
            <a:pPr marL="685800" indent="-685800" eaLnBrk="1" hangingPunct="1">
              <a:buFontTx/>
              <a:buAutoNum type="arabicPeriod"/>
            </a:pPr>
            <a:r>
              <a:rPr lang="en-US" sz="2800" smtClean="0"/>
              <a:t>Be Aware of Morale Danger Points.</a:t>
            </a:r>
          </a:p>
          <a:p>
            <a:pPr marL="685800" indent="-685800" eaLnBrk="1" hangingPunct="1">
              <a:buFontTx/>
              <a:buAutoNum type="arabicPeriod"/>
            </a:pPr>
            <a:r>
              <a:rPr lang="en-US" sz="2800" smtClean="0"/>
              <a:t>Set Realistic Deadlines.</a:t>
            </a:r>
          </a:p>
          <a:p>
            <a:pPr marL="685800" indent="-685800" eaLnBrk="1" hangingPunct="1">
              <a:buFontTx/>
              <a:buAutoNum type="arabicPeriod"/>
            </a:pPr>
            <a:r>
              <a:rPr lang="en-US" sz="2800" smtClean="0"/>
              <a:t>Set Perceivable Targets.</a:t>
            </a:r>
          </a:p>
          <a:p>
            <a:pPr marL="685800" indent="-685800" eaLnBrk="1" hangingPunct="1">
              <a:buFontTx/>
              <a:buAutoNum type="arabicPeriod"/>
            </a:pPr>
            <a:r>
              <a:rPr lang="en-US" sz="2800" smtClean="0"/>
              <a:t>Explain and Show, Rather Than Do.</a:t>
            </a:r>
          </a:p>
          <a:p>
            <a:pPr marL="685800" indent="-685800" eaLnBrk="1" hangingPunct="1">
              <a:buFontTx/>
              <a:buAutoNum type="arabicPeriod"/>
            </a:pPr>
            <a:r>
              <a:rPr lang="en-US" sz="2800" smtClean="0"/>
              <a:t>Don’t Rely on Just Status Reports.</a:t>
            </a:r>
          </a:p>
          <a:p>
            <a:pPr marL="685800" indent="-685800" eaLnBrk="1" hangingPunct="1">
              <a:buFontTx/>
              <a:buAutoNum type="arabicPeriod"/>
            </a:pPr>
            <a:r>
              <a:rPr lang="en-US" sz="2800" smtClean="0"/>
              <a:t>Encourage a Good Team Spirit.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B7A7F1AE-02B1-4F00-A2E9-B1D9392A3F73}" type="slidenum">
              <a:rPr lang="en-US" smtClean="0">
                <a:solidFill>
                  <a:schemeClr val="bg1"/>
                </a:solidFill>
              </a:rPr>
              <a:pPr eaLnBrk="1" hangingPunct="1"/>
              <a:t>36</a:t>
            </a:fld>
            <a:endParaRPr lang="en-US" smtClean="0">
              <a:solidFill>
                <a:schemeClr val="bg1"/>
              </a:solidFill>
            </a:endParaRPr>
          </a:p>
        </p:txBody>
      </p:sp>
      <p:sp>
        <p:nvSpPr>
          <p:cNvPr id="38915" name="Rectangle 2"/>
          <p:cNvSpPr>
            <a:spLocks noGrp="1" noChangeArrowheads="1"/>
          </p:cNvSpPr>
          <p:nvPr>
            <p:ph type="title"/>
          </p:nvPr>
        </p:nvSpPr>
        <p:spPr/>
        <p:txBody>
          <a:bodyPr/>
          <a:lstStyle/>
          <a:p>
            <a:pPr eaLnBrk="1" hangingPunct="1"/>
            <a:r>
              <a:rPr lang="en-US" smtClean="0"/>
              <a:t>Activity 7 – Monitor and </a:t>
            </a:r>
            <a:br>
              <a:rPr lang="en-US" smtClean="0"/>
            </a:br>
            <a:r>
              <a:rPr lang="en-US" smtClean="0"/>
              <a:t>Control Progress</a:t>
            </a:r>
          </a:p>
        </p:txBody>
      </p:sp>
      <p:sp>
        <p:nvSpPr>
          <p:cNvPr id="38916" name="Rectangle 3"/>
          <p:cNvSpPr>
            <a:spLocks noGrp="1" noChangeArrowheads="1"/>
          </p:cNvSpPr>
          <p:nvPr>
            <p:ph type="body" idx="1"/>
          </p:nvPr>
        </p:nvSpPr>
        <p:spPr>
          <a:xfrm>
            <a:off x="914400" y="2128838"/>
            <a:ext cx="8153400" cy="4424362"/>
          </a:xfrm>
        </p:spPr>
        <p:txBody>
          <a:bodyPr/>
          <a:lstStyle/>
          <a:p>
            <a:pPr eaLnBrk="1" hangingPunct="1"/>
            <a:r>
              <a:rPr lang="en-US" sz="3600" smtClean="0"/>
              <a:t>Progress reporting </a:t>
            </a:r>
          </a:p>
          <a:p>
            <a:pPr eaLnBrk="1" hangingPunct="1"/>
            <a:r>
              <a:rPr lang="en-US" sz="3600" smtClean="0"/>
              <a:t>Change management</a:t>
            </a:r>
          </a:p>
          <a:p>
            <a:pPr eaLnBrk="1" hangingPunct="1"/>
            <a:r>
              <a:rPr lang="en-US" sz="3600" smtClean="0"/>
              <a:t>Expectations management</a:t>
            </a:r>
          </a:p>
          <a:p>
            <a:pPr eaLnBrk="1" hangingPunct="1"/>
            <a:r>
              <a:rPr lang="en-US" sz="3600" smtClean="0"/>
              <a:t>Schedule adjustments</a:t>
            </a:r>
            <a:r>
              <a:rPr lang="en-US" sz="3600" smtClean="0">
                <a:cs typeface="Arial" pitchFamily="34" charset="0"/>
              </a:rPr>
              <a:t>—critical path analysis (CPA)</a:t>
            </a:r>
            <a:endParaRPr lang="en-US" sz="36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D33D7A12-A2FF-4062-B51C-73EA52AC5909}" type="slidenum">
              <a:rPr lang="en-US" smtClean="0">
                <a:solidFill>
                  <a:schemeClr val="bg1"/>
                </a:solidFill>
              </a:rPr>
              <a:pPr eaLnBrk="1" hangingPunct="1"/>
              <a:t>37</a:t>
            </a:fld>
            <a:endParaRPr lang="en-US" smtClean="0">
              <a:solidFill>
                <a:schemeClr val="bg1"/>
              </a:solidFill>
            </a:endParaRPr>
          </a:p>
        </p:txBody>
      </p:sp>
      <p:sp>
        <p:nvSpPr>
          <p:cNvPr id="39939" name="Rectangle 2"/>
          <p:cNvSpPr>
            <a:spLocks noGrp="1" noChangeArrowheads="1"/>
          </p:cNvSpPr>
          <p:nvPr>
            <p:ph type="title"/>
          </p:nvPr>
        </p:nvSpPr>
        <p:spPr/>
        <p:txBody>
          <a:bodyPr/>
          <a:lstStyle/>
          <a:p>
            <a:pPr eaLnBrk="1" hangingPunct="1"/>
            <a:r>
              <a:rPr lang="en-US" smtClean="0"/>
              <a:t>Sample Outline for Progress Report</a:t>
            </a:r>
          </a:p>
        </p:txBody>
      </p:sp>
      <p:sp>
        <p:nvSpPr>
          <p:cNvPr id="39940" name="Rectangle 3"/>
          <p:cNvSpPr>
            <a:spLocks noChangeArrowheads="1"/>
          </p:cNvSpPr>
          <p:nvPr/>
        </p:nvSpPr>
        <p:spPr bwMode="auto">
          <a:xfrm>
            <a:off x="2587625" y="6269038"/>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solidFill>
                  <a:srgbClr val="000000"/>
                </a:solidFill>
                <a:latin typeface="Times New Roman" pitchFamily="18" charset="0"/>
              </a:rPr>
              <a:t> </a:t>
            </a:r>
            <a:endParaRPr lang="en-US" sz="2400" b="1">
              <a:latin typeface="Times New Roman" pitchFamily="18" charset="0"/>
            </a:endParaRPr>
          </a:p>
        </p:txBody>
      </p:sp>
      <p:sp>
        <p:nvSpPr>
          <p:cNvPr id="39941" name="Rectangle 4"/>
          <p:cNvSpPr>
            <a:spLocks noChangeArrowheads="1"/>
          </p:cNvSpPr>
          <p:nvPr/>
        </p:nvSpPr>
        <p:spPr bwMode="auto">
          <a:xfrm>
            <a:off x="2587625" y="6499225"/>
            <a:ext cx="285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solidFill>
                  <a:srgbClr val="000000"/>
                </a:solidFill>
              </a:rPr>
              <a:t> </a:t>
            </a:r>
            <a:endParaRPr lang="en-US" sz="2400" b="1">
              <a:latin typeface="Times New Roman" pitchFamily="18" charset="0"/>
            </a:endParaRPr>
          </a:p>
        </p:txBody>
      </p:sp>
      <p:sp>
        <p:nvSpPr>
          <p:cNvPr id="39942" name="Rectangle 5"/>
          <p:cNvSpPr>
            <a:spLocks noChangeArrowheads="1"/>
          </p:cNvSpPr>
          <p:nvPr/>
        </p:nvSpPr>
        <p:spPr bwMode="auto">
          <a:xfrm>
            <a:off x="2587625" y="662940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solidFill>
                  <a:srgbClr val="000000"/>
                </a:solidFill>
                <a:latin typeface="Times New Roman" pitchFamily="18" charset="0"/>
              </a:rPr>
              <a:t> </a:t>
            </a:r>
            <a:endParaRPr lang="en-US" sz="2400" b="1">
              <a:latin typeface="Times New Roman" pitchFamily="18" charset="0"/>
            </a:endParaRPr>
          </a:p>
        </p:txBody>
      </p:sp>
      <p:sp>
        <p:nvSpPr>
          <p:cNvPr id="39943" name="Rectangle 6"/>
          <p:cNvSpPr>
            <a:spLocks noGrp="1" noChangeArrowheads="1"/>
          </p:cNvSpPr>
          <p:nvPr>
            <p:ph type="body" idx="1"/>
          </p:nvPr>
        </p:nvSpPr>
        <p:spPr>
          <a:xfrm>
            <a:off x="990600" y="1371600"/>
            <a:ext cx="7848600" cy="5181600"/>
          </a:xfrm>
        </p:spPr>
        <p:txBody>
          <a:bodyPr/>
          <a:lstStyle/>
          <a:p>
            <a:pPr eaLnBrk="1" hangingPunct="1">
              <a:lnSpc>
                <a:spcPct val="85000"/>
              </a:lnSpc>
              <a:spcBef>
                <a:spcPct val="15000"/>
              </a:spcBef>
              <a:buFontTx/>
              <a:buNone/>
            </a:pPr>
            <a:r>
              <a:rPr lang="en-US" sz="2000" b="1" smtClean="0"/>
              <a:t>I.		Cover Page</a:t>
            </a:r>
          </a:p>
          <a:p>
            <a:pPr eaLnBrk="1" hangingPunct="1">
              <a:lnSpc>
                <a:spcPct val="85000"/>
              </a:lnSpc>
              <a:spcBef>
                <a:spcPct val="15000"/>
              </a:spcBef>
              <a:buFontTx/>
              <a:buNone/>
            </a:pPr>
            <a:r>
              <a:rPr lang="en-US" sz="2000" smtClean="0"/>
              <a:t>		A. Project name or identification</a:t>
            </a:r>
          </a:p>
          <a:p>
            <a:pPr eaLnBrk="1" hangingPunct="1">
              <a:lnSpc>
                <a:spcPct val="85000"/>
              </a:lnSpc>
              <a:spcBef>
                <a:spcPct val="15000"/>
              </a:spcBef>
              <a:buFontTx/>
              <a:buNone/>
            </a:pPr>
            <a:r>
              <a:rPr lang="en-US" sz="2000" smtClean="0"/>
              <a:t>		B. Project manager</a:t>
            </a:r>
          </a:p>
          <a:p>
            <a:pPr eaLnBrk="1" hangingPunct="1">
              <a:lnSpc>
                <a:spcPct val="85000"/>
              </a:lnSpc>
              <a:spcBef>
                <a:spcPct val="15000"/>
              </a:spcBef>
              <a:buFontTx/>
              <a:buNone/>
            </a:pPr>
            <a:r>
              <a:rPr lang="en-US" sz="2000" smtClean="0"/>
              <a:t>		C. Date or report</a:t>
            </a:r>
          </a:p>
          <a:p>
            <a:pPr eaLnBrk="1" hangingPunct="1">
              <a:lnSpc>
                <a:spcPct val="85000"/>
              </a:lnSpc>
              <a:spcBef>
                <a:spcPct val="15000"/>
              </a:spcBef>
              <a:buFontTx/>
              <a:buNone/>
            </a:pPr>
            <a:r>
              <a:rPr lang="en-US" sz="2000" b="1" smtClean="0"/>
              <a:t>II. 		Summary of progress</a:t>
            </a:r>
          </a:p>
          <a:p>
            <a:pPr eaLnBrk="1" hangingPunct="1">
              <a:lnSpc>
                <a:spcPct val="85000"/>
              </a:lnSpc>
              <a:spcBef>
                <a:spcPct val="15000"/>
              </a:spcBef>
              <a:buFontTx/>
              <a:buNone/>
            </a:pPr>
            <a:r>
              <a:rPr lang="en-US" sz="2000" smtClean="0"/>
              <a:t>		A. Schedule analysis</a:t>
            </a:r>
          </a:p>
          <a:p>
            <a:pPr eaLnBrk="1" hangingPunct="1">
              <a:lnSpc>
                <a:spcPct val="85000"/>
              </a:lnSpc>
              <a:spcBef>
                <a:spcPct val="15000"/>
              </a:spcBef>
              <a:buFontTx/>
              <a:buNone/>
            </a:pPr>
            <a:r>
              <a:rPr lang="en-US" sz="2000" smtClean="0"/>
              <a:t>		B. Budget analysis</a:t>
            </a:r>
          </a:p>
          <a:p>
            <a:pPr eaLnBrk="1" hangingPunct="1">
              <a:lnSpc>
                <a:spcPct val="85000"/>
              </a:lnSpc>
              <a:spcBef>
                <a:spcPct val="15000"/>
              </a:spcBef>
              <a:buFontTx/>
              <a:buNone/>
            </a:pPr>
            <a:r>
              <a:rPr lang="en-US" sz="2000" smtClean="0"/>
              <a:t>		C. Scope analysis</a:t>
            </a:r>
            <a:br>
              <a:rPr lang="en-US" sz="2000" smtClean="0"/>
            </a:br>
            <a:r>
              <a:rPr lang="en-US" sz="2000" smtClean="0"/>
              <a:t>	</a:t>
            </a:r>
            <a:r>
              <a:rPr lang="en-US" sz="2000" i="1" smtClean="0"/>
              <a:t>(changes that may have an impact on future progress)</a:t>
            </a:r>
          </a:p>
          <a:p>
            <a:pPr eaLnBrk="1" hangingPunct="1">
              <a:lnSpc>
                <a:spcPct val="85000"/>
              </a:lnSpc>
              <a:spcBef>
                <a:spcPct val="15000"/>
              </a:spcBef>
              <a:buFontTx/>
              <a:buNone/>
            </a:pPr>
            <a:r>
              <a:rPr lang="en-US" sz="2000" smtClean="0"/>
              <a:t>		D. Process analysis</a:t>
            </a:r>
            <a:br>
              <a:rPr lang="en-US" sz="2000" smtClean="0"/>
            </a:br>
            <a:r>
              <a:rPr lang="en-US" sz="2000" smtClean="0"/>
              <a:t>	</a:t>
            </a:r>
            <a:r>
              <a:rPr lang="en-US" sz="2000" i="1" smtClean="0"/>
              <a:t>(problems encountered with strategy or methodology)</a:t>
            </a:r>
            <a:endParaRPr lang="en-US" sz="2000" smtClean="0"/>
          </a:p>
          <a:p>
            <a:pPr eaLnBrk="1" hangingPunct="1">
              <a:lnSpc>
                <a:spcPct val="85000"/>
              </a:lnSpc>
              <a:spcBef>
                <a:spcPct val="15000"/>
              </a:spcBef>
              <a:buFontTx/>
              <a:buNone/>
            </a:pPr>
            <a:r>
              <a:rPr lang="en-US" sz="2000" smtClean="0"/>
              <a:t>		E. Gantt progress chart(s)</a:t>
            </a:r>
          </a:p>
          <a:p>
            <a:pPr eaLnBrk="1" hangingPunct="1">
              <a:lnSpc>
                <a:spcPct val="85000"/>
              </a:lnSpc>
              <a:spcBef>
                <a:spcPct val="15000"/>
              </a:spcBef>
              <a:buFontTx/>
              <a:buNone/>
            </a:pPr>
            <a:r>
              <a:rPr lang="en-US" sz="2000" b="1" smtClean="0"/>
              <a:t>III.		Activity analysis</a:t>
            </a:r>
          </a:p>
          <a:p>
            <a:pPr eaLnBrk="1" hangingPunct="1">
              <a:lnSpc>
                <a:spcPct val="85000"/>
              </a:lnSpc>
              <a:spcBef>
                <a:spcPct val="15000"/>
              </a:spcBef>
              <a:buFontTx/>
              <a:buNone/>
            </a:pPr>
            <a:r>
              <a:rPr lang="en-US" sz="2000" smtClean="0"/>
              <a:t>		A. Tasks completed since last report</a:t>
            </a:r>
          </a:p>
          <a:p>
            <a:pPr eaLnBrk="1" hangingPunct="1">
              <a:lnSpc>
                <a:spcPct val="85000"/>
              </a:lnSpc>
              <a:spcBef>
                <a:spcPct val="15000"/>
              </a:spcBef>
              <a:buFontTx/>
              <a:buNone/>
            </a:pPr>
            <a:r>
              <a:rPr lang="en-US" sz="2000" smtClean="0"/>
              <a:t>		B. Current tasks and deliverables</a:t>
            </a:r>
          </a:p>
          <a:p>
            <a:pPr eaLnBrk="1" hangingPunct="1">
              <a:lnSpc>
                <a:spcPct val="85000"/>
              </a:lnSpc>
              <a:spcBef>
                <a:spcPct val="15000"/>
              </a:spcBef>
              <a:buFontTx/>
              <a:buNone/>
            </a:pPr>
            <a:r>
              <a:rPr lang="en-US" sz="2000" smtClean="0"/>
              <a:t>		C. Short term future tasks and deliverables</a:t>
            </a:r>
          </a:p>
          <a:p>
            <a:pPr algn="r" eaLnBrk="1" hangingPunct="1">
              <a:lnSpc>
                <a:spcPct val="85000"/>
              </a:lnSpc>
              <a:spcBef>
                <a:spcPct val="15000"/>
              </a:spcBef>
              <a:buFontTx/>
              <a:buNone/>
            </a:pPr>
            <a:r>
              <a:rPr lang="en-US" sz="2000" smtClean="0"/>
              <a:t>(continued)</a:t>
            </a:r>
            <a:endParaRPr lang="en-US" sz="2000" b="1"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651D7E73-9387-40CC-9467-F9826D6FBBDE}" type="slidenum">
              <a:rPr lang="en-US" smtClean="0">
                <a:solidFill>
                  <a:schemeClr val="bg1"/>
                </a:solidFill>
              </a:rPr>
              <a:pPr eaLnBrk="1" hangingPunct="1"/>
              <a:t>38</a:t>
            </a:fld>
            <a:endParaRPr lang="en-US" smtClean="0">
              <a:solidFill>
                <a:schemeClr val="bg1"/>
              </a:solidFill>
            </a:endParaRPr>
          </a:p>
        </p:txBody>
      </p:sp>
      <p:sp>
        <p:nvSpPr>
          <p:cNvPr id="40963" name="Rectangle 2"/>
          <p:cNvSpPr>
            <a:spLocks noGrp="1" noChangeArrowheads="1"/>
          </p:cNvSpPr>
          <p:nvPr>
            <p:ph type="title"/>
          </p:nvPr>
        </p:nvSpPr>
        <p:spPr/>
        <p:txBody>
          <a:bodyPr/>
          <a:lstStyle/>
          <a:p>
            <a:pPr eaLnBrk="1" hangingPunct="1"/>
            <a:r>
              <a:rPr lang="en-US" smtClean="0"/>
              <a:t>Sample Outline for a Progress Report (concluded)</a:t>
            </a:r>
          </a:p>
        </p:txBody>
      </p:sp>
      <p:sp>
        <p:nvSpPr>
          <p:cNvPr id="40964" name="Rectangle 3"/>
          <p:cNvSpPr>
            <a:spLocks noChangeArrowheads="1"/>
          </p:cNvSpPr>
          <p:nvPr/>
        </p:nvSpPr>
        <p:spPr bwMode="auto">
          <a:xfrm>
            <a:off x="2587625" y="6269038"/>
            <a:ext cx="25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solidFill>
                  <a:srgbClr val="000000"/>
                </a:solidFill>
                <a:latin typeface="Times New Roman" pitchFamily="18" charset="0"/>
              </a:rPr>
              <a:t> </a:t>
            </a:r>
            <a:endParaRPr lang="en-US" sz="2400" b="1">
              <a:latin typeface="Times New Roman" pitchFamily="18" charset="0"/>
            </a:endParaRPr>
          </a:p>
        </p:txBody>
      </p:sp>
      <p:sp>
        <p:nvSpPr>
          <p:cNvPr id="40965" name="Rectangle 4"/>
          <p:cNvSpPr>
            <a:spLocks noChangeArrowheads="1"/>
          </p:cNvSpPr>
          <p:nvPr/>
        </p:nvSpPr>
        <p:spPr bwMode="auto">
          <a:xfrm>
            <a:off x="2587625" y="6499225"/>
            <a:ext cx="285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solidFill>
                  <a:srgbClr val="000000"/>
                </a:solidFill>
              </a:rPr>
              <a:t> </a:t>
            </a:r>
            <a:endParaRPr lang="en-US" sz="2400" b="1">
              <a:latin typeface="Times New Roman" pitchFamily="18" charset="0"/>
            </a:endParaRPr>
          </a:p>
        </p:txBody>
      </p:sp>
      <p:sp>
        <p:nvSpPr>
          <p:cNvPr id="40966" name="Rectangle 5"/>
          <p:cNvSpPr>
            <a:spLocks noChangeArrowheads="1"/>
          </p:cNvSpPr>
          <p:nvPr/>
        </p:nvSpPr>
        <p:spPr bwMode="auto">
          <a:xfrm>
            <a:off x="2587625" y="6629400"/>
            <a:ext cx="2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800">
                <a:solidFill>
                  <a:srgbClr val="000000"/>
                </a:solidFill>
                <a:latin typeface="Times New Roman" pitchFamily="18" charset="0"/>
              </a:rPr>
              <a:t> </a:t>
            </a:r>
            <a:endParaRPr lang="en-US" sz="2400" b="1">
              <a:latin typeface="Times New Roman" pitchFamily="18" charset="0"/>
            </a:endParaRPr>
          </a:p>
        </p:txBody>
      </p:sp>
      <p:sp>
        <p:nvSpPr>
          <p:cNvPr id="40967" name="Rectangle 6"/>
          <p:cNvSpPr>
            <a:spLocks noGrp="1" noChangeArrowheads="1"/>
          </p:cNvSpPr>
          <p:nvPr>
            <p:ph type="body" idx="1"/>
          </p:nvPr>
        </p:nvSpPr>
        <p:spPr/>
        <p:txBody>
          <a:bodyPr/>
          <a:lstStyle/>
          <a:p>
            <a:pPr eaLnBrk="1" hangingPunct="1">
              <a:lnSpc>
                <a:spcPct val="85000"/>
              </a:lnSpc>
              <a:spcBef>
                <a:spcPct val="50000"/>
              </a:spcBef>
              <a:buFontTx/>
              <a:buNone/>
            </a:pPr>
            <a:r>
              <a:rPr lang="en-US" sz="2000" b="1" smtClean="0"/>
              <a:t>IV.		Previous problems and issues</a:t>
            </a:r>
          </a:p>
          <a:p>
            <a:pPr eaLnBrk="1" hangingPunct="1">
              <a:lnSpc>
                <a:spcPct val="85000"/>
              </a:lnSpc>
              <a:spcBef>
                <a:spcPct val="5000"/>
              </a:spcBef>
              <a:buFontTx/>
              <a:buNone/>
            </a:pPr>
            <a:r>
              <a:rPr lang="en-US" sz="2000" smtClean="0"/>
              <a:t>		A. Action item and status</a:t>
            </a:r>
          </a:p>
          <a:p>
            <a:pPr eaLnBrk="1" hangingPunct="1">
              <a:lnSpc>
                <a:spcPct val="85000"/>
              </a:lnSpc>
              <a:spcBef>
                <a:spcPct val="5000"/>
              </a:spcBef>
              <a:buFontTx/>
              <a:buNone/>
            </a:pPr>
            <a:r>
              <a:rPr lang="en-US" sz="2000" smtClean="0"/>
              <a:t>		B. New or revised action items</a:t>
            </a:r>
          </a:p>
          <a:p>
            <a:pPr eaLnBrk="1" hangingPunct="1">
              <a:lnSpc>
                <a:spcPct val="85000"/>
              </a:lnSpc>
              <a:spcBef>
                <a:spcPct val="5000"/>
              </a:spcBef>
              <a:buFontTx/>
              <a:buNone/>
            </a:pPr>
            <a:r>
              <a:rPr lang="en-US" sz="2000" smtClean="0"/>
              <a:t>		     1. Recommendation</a:t>
            </a:r>
          </a:p>
          <a:p>
            <a:pPr eaLnBrk="1" hangingPunct="1">
              <a:lnSpc>
                <a:spcPct val="85000"/>
              </a:lnSpc>
              <a:spcBef>
                <a:spcPct val="5000"/>
              </a:spcBef>
              <a:buFontTx/>
              <a:buNone/>
            </a:pPr>
            <a:r>
              <a:rPr lang="en-US" sz="2000" smtClean="0"/>
              <a:t>		     2. Assignment of responsibility</a:t>
            </a:r>
          </a:p>
          <a:p>
            <a:pPr eaLnBrk="1" hangingPunct="1">
              <a:lnSpc>
                <a:spcPct val="85000"/>
              </a:lnSpc>
              <a:spcBef>
                <a:spcPct val="5000"/>
              </a:spcBef>
              <a:buFontTx/>
              <a:buNone/>
            </a:pPr>
            <a:r>
              <a:rPr lang="en-US" sz="2000" smtClean="0"/>
              <a:t>		     3. Deadline</a:t>
            </a:r>
          </a:p>
          <a:p>
            <a:pPr eaLnBrk="1" hangingPunct="1">
              <a:lnSpc>
                <a:spcPct val="85000"/>
              </a:lnSpc>
              <a:spcBef>
                <a:spcPct val="50000"/>
              </a:spcBef>
              <a:buFontTx/>
              <a:buNone/>
            </a:pPr>
            <a:r>
              <a:rPr lang="en-US" sz="2000" b="1" smtClean="0"/>
              <a:t>V.		New problems and issues</a:t>
            </a:r>
          </a:p>
          <a:p>
            <a:pPr eaLnBrk="1" hangingPunct="1">
              <a:lnSpc>
                <a:spcPct val="85000"/>
              </a:lnSpc>
              <a:spcBef>
                <a:spcPct val="5000"/>
              </a:spcBef>
              <a:buFontTx/>
              <a:buNone/>
            </a:pPr>
            <a:r>
              <a:rPr lang="en-US" sz="2000" smtClean="0"/>
              <a:t>		A. Problems</a:t>
            </a:r>
          </a:p>
          <a:p>
            <a:pPr eaLnBrk="1" hangingPunct="1">
              <a:lnSpc>
                <a:spcPct val="85000"/>
              </a:lnSpc>
              <a:spcBef>
                <a:spcPct val="5000"/>
              </a:spcBef>
              <a:buFontTx/>
              <a:buNone/>
            </a:pPr>
            <a:r>
              <a:rPr lang="en-US" sz="2000" smtClean="0"/>
              <a:t>		     </a:t>
            </a:r>
            <a:r>
              <a:rPr lang="en-US" sz="2000" i="1" smtClean="0"/>
              <a:t>(actual or anticipated)</a:t>
            </a:r>
            <a:endParaRPr lang="en-US" sz="2000" smtClean="0"/>
          </a:p>
          <a:p>
            <a:pPr eaLnBrk="1" hangingPunct="1">
              <a:lnSpc>
                <a:spcPct val="85000"/>
              </a:lnSpc>
              <a:spcBef>
                <a:spcPct val="5000"/>
              </a:spcBef>
              <a:buFontTx/>
              <a:buNone/>
            </a:pPr>
            <a:r>
              <a:rPr lang="en-US" sz="2000" smtClean="0"/>
              <a:t>		B. Issues</a:t>
            </a:r>
          </a:p>
          <a:p>
            <a:pPr eaLnBrk="1" hangingPunct="1">
              <a:lnSpc>
                <a:spcPct val="85000"/>
              </a:lnSpc>
              <a:spcBef>
                <a:spcPct val="5000"/>
              </a:spcBef>
              <a:buFontTx/>
              <a:buNone/>
            </a:pPr>
            <a:r>
              <a:rPr lang="en-US" sz="2000" smtClean="0"/>
              <a:t>		     </a:t>
            </a:r>
            <a:r>
              <a:rPr lang="en-US" sz="2000" i="1" smtClean="0"/>
              <a:t>(actual or anticipated)</a:t>
            </a:r>
            <a:endParaRPr lang="en-US" sz="2000" smtClean="0"/>
          </a:p>
          <a:p>
            <a:pPr eaLnBrk="1" hangingPunct="1">
              <a:lnSpc>
                <a:spcPct val="85000"/>
              </a:lnSpc>
              <a:spcBef>
                <a:spcPct val="5000"/>
              </a:spcBef>
              <a:buFontTx/>
              <a:buNone/>
            </a:pPr>
            <a:r>
              <a:rPr lang="en-US" sz="2000" smtClean="0"/>
              <a:t>		C. Possible solutions</a:t>
            </a:r>
          </a:p>
          <a:p>
            <a:pPr eaLnBrk="1" hangingPunct="1">
              <a:lnSpc>
                <a:spcPct val="85000"/>
              </a:lnSpc>
              <a:spcBef>
                <a:spcPct val="5000"/>
              </a:spcBef>
              <a:buFontTx/>
              <a:buNone/>
            </a:pPr>
            <a:r>
              <a:rPr lang="en-US" sz="2000" smtClean="0"/>
              <a:t>		     1. Recommendation</a:t>
            </a:r>
          </a:p>
          <a:p>
            <a:pPr eaLnBrk="1" hangingPunct="1">
              <a:lnSpc>
                <a:spcPct val="85000"/>
              </a:lnSpc>
              <a:spcBef>
                <a:spcPct val="5000"/>
              </a:spcBef>
              <a:buFontTx/>
              <a:buNone/>
            </a:pPr>
            <a:r>
              <a:rPr lang="en-US" sz="2000" smtClean="0"/>
              <a:t>		     2. Assignment of responsibility</a:t>
            </a:r>
          </a:p>
          <a:p>
            <a:pPr eaLnBrk="1" hangingPunct="1">
              <a:lnSpc>
                <a:spcPct val="85000"/>
              </a:lnSpc>
              <a:spcBef>
                <a:spcPct val="5000"/>
              </a:spcBef>
              <a:buFontTx/>
              <a:buNone/>
            </a:pPr>
            <a:r>
              <a:rPr lang="en-US" sz="2000" smtClean="0"/>
              <a:t>		     3. Deadline</a:t>
            </a:r>
          </a:p>
          <a:p>
            <a:pPr eaLnBrk="1" hangingPunct="1">
              <a:lnSpc>
                <a:spcPct val="85000"/>
              </a:lnSpc>
              <a:spcBef>
                <a:spcPct val="50000"/>
              </a:spcBef>
              <a:buFontTx/>
              <a:buNone/>
            </a:pPr>
            <a:r>
              <a:rPr lang="en-US" sz="2000" b="1" smtClean="0"/>
              <a:t>VI.		Attachments</a:t>
            </a:r>
          </a:p>
          <a:p>
            <a:pPr eaLnBrk="1" hangingPunct="1">
              <a:lnSpc>
                <a:spcPct val="85000"/>
              </a:lnSpc>
              <a:spcBef>
                <a:spcPct val="5000"/>
              </a:spcBef>
              <a:buFontTx/>
              <a:buNone/>
            </a:pPr>
            <a:r>
              <a:rPr lang="en-US" sz="2000" smtClean="0"/>
              <a:t>		</a:t>
            </a:r>
            <a:r>
              <a:rPr lang="en-US" sz="2000" i="1" smtClean="0"/>
              <a:t>(include relevant printouts from project management software)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ABD18C59-B6F5-4CAC-B216-BC7C807C6764}" type="slidenum">
              <a:rPr lang="en-US" smtClean="0">
                <a:solidFill>
                  <a:schemeClr val="bg1"/>
                </a:solidFill>
              </a:rPr>
              <a:pPr eaLnBrk="1" hangingPunct="1"/>
              <a:t>39</a:t>
            </a:fld>
            <a:endParaRPr lang="en-US" smtClean="0">
              <a:solidFill>
                <a:schemeClr val="bg1"/>
              </a:solidFill>
            </a:endParaRPr>
          </a:p>
        </p:txBody>
      </p:sp>
      <p:sp>
        <p:nvSpPr>
          <p:cNvPr id="41987" name="Rectangle 2"/>
          <p:cNvSpPr>
            <a:spLocks noGrp="1" noChangeArrowheads="1"/>
          </p:cNvSpPr>
          <p:nvPr>
            <p:ph type="title"/>
          </p:nvPr>
        </p:nvSpPr>
        <p:spPr/>
        <p:txBody>
          <a:bodyPr/>
          <a:lstStyle/>
          <a:p>
            <a:pPr eaLnBrk="1" hangingPunct="1"/>
            <a:r>
              <a:rPr lang="en-US" smtClean="0"/>
              <a:t>Progress Reporting on a Gantt Chart</a:t>
            </a:r>
          </a:p>
        </p:txBody>
      </p:sp>
      <p:pic>
        <p:nvPicPr>
          <p:cNvPr id="41988" name="Picture 4" descr="whi74173_0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89050"/>
            <a:ext cx="7239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52FD2F93-C4C7-43E5-AB36-418179AE37BA}" type="slidenum">
              <a:rPr lang="en-US" smtClean="0">
                <a:solidFill>
                  <a:schemeClr val="bg1"/>
                </a:solidFill>
              </a:rPr>
              <a:pPr eaLnBrk="1" hangingPunct="1"/>
              <a:t>4</a:t>
            </a:fld>
            <a:endParaRPr lang="en-US" smtClean="0">
              <a:solidFill>
                <a:schemeClr val="bg1"/>
              </a:solidFill>
            </a:endParaRPr>
          </a:p>
        </p:txBody>
      </p:sp>
      <p:sp>
        <p:nvSpPr>
          <p:cNvPr id="6147" name="Rectangle 2"/>
          <p:cNvSpPr>
            <a:spLocks noGrp="1" noChangeArrowheads="1"/>
          </p:cNvSpPr>
          <p:nvPr>
            <p:ph type="title"/>
          </p:nvPr>
        </p:nvSpPr>
        <p:spPr/>
        <p:txBody>
          <a:bodyPr/>
          <a:lstStyle/>
          <a:p>
            <a:pPr eaLnBrk="1" hangingPunct="1"/>
            <a:r>
              <a:rPr lang="en-US" smtClean="0"/>
              <a:t>Projects and Project Managers</a:t>
            </a:r>
          </a:p>
        </p:txBody>
      </p:sp>
      <p:sp>
        <p:nvSpPr>
          <p:cNvPr id="6148" name="Rectangle 3"/>
          <p:cNvSpPr>
            <a:spLocks noGrp="1" noChangeArrowheads="1"/>
          </p:cNvSpPr>
          <p:nvPr>
            <p:ph type="body" idx="1"/>
          </p:nvPr>
        </p:nvSpPr>
        <p:spPr>
          <a:xfrm>
            <a:off x="685800" y="1524000"/>
            <a:ext cx="8212138" cy="4876800"/>
          </a:xfrm>
        </p:spPr>
        <p:txBody>
          <a:bodyPr/>
          <a:lstStyle/>
          <a:p>
            <a:pPr marL="401638" indent="0" eaLnBrk="1" hangingPunct="1">
              <a:buFontTx/>
              <a:buNone/>
            </a:pPr>
            <a:r>
              <a:rPr lang="en-US" b="1" smtClean="0">
                <a:cs typeface="Times New Roman" pitchFamily="18" charset="0"/>
              </a:rPr>
              <a:t>Project</a:t>
            </a:r>
            <a:r>
              <a:rPr lang="en-US" smtClean="0">
                <a:cs typeface="Times New Roman" pitchFamily="18" charset="0"/>
              </a:rPr>
              <a:t> – a [temporary] sequence of unique, complex, and connected activities having one goal or purpose and that must be completed by specific time, within budget, and according to specification.</a:t>
            </a:r>
          </a:p>
          <a:p>
            <a:pPr marL="401638" indent="0" eaLnBrk="1" hangingPunct="1">
              <a:buFontTx/>
              <a:buNone/>
            </a:pPr>
            <a:endParaRPr lang="en-US" smtClean="0">
              <a:cs typeface="Times New Roman" pitchFamily="18" charset="0"/>
            </a:endParaRPr>
          </a:p>
          <a:p>
            <a:pPr marL="401638" indent="0" eaLnBrk="1" hangingPunct="1">
              <a:buFontTx/>
              <a:buNone/>
            </a:pPr>
            <a:r>
              <a:rPr lang="en-US" b="1" smtClean="0">
                <a:cs typeface="Times New Roman" pitchFamily="18" charset="0"/>
              </a:rPr>
              <a:t>Project manager</a:t>
            </a:r>
            <a:r>
              <a:rPr lang="en-US" smtClean="0">
                <a:cs typeface="Times New Roman" pitchFamily="18" charset="0"/>
              </a:rPr>
              <a:t> - the person responsible for supervising a systems project from initiation to conclusion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B3059289-3001-4858-96BC-DCB66EE47A9C}" type="slidenum">
              <a:rPr lang="en-US" smtClean="0">
                <a:solidFill>
                  <a:schemeClr val="bg1"/>
                </a:solidFill>
              </a:rPr>
              <a:pPr eaLnBrk="1" hangingPunct="1"/>
              <a:t>40</a:t>
            </a:fld>
            <a:endParaRPr lang="en-US" smtClean="0">
              <a:solidFill>
                <a:schemeClr val="bg1"/>
              </a:solidFill>
            </a:endParaRPr>
          </a:p>
        </p:txBody>
      </p:sp>
      <p:sp>
        <p:nvSpPr>
          <p:cNvPr id="43011" name="Rectangle 2"/>
          <p:cNvSpPr>
            <a:spLocks noGrp="1" noChangeArrowheads="1"/>
          </p:cNvSpPr>
          <p:nvPr>
            <p:ph type="title"/>
          </p:nvPr>
        </p:nvSpPr>
        <p:spPr/>
        <p:txBody>
          <a:bodyPr/>
          <a:lstStyle/>
          <a:p>
            <a:pPr eaLnBrk="1" hangingPunct="1"/>
            <a:r>
              <a:rPr lang="en-US" smtClean="0"/>
              <a:t>Change Management</a:t>
            </a:r>
          </a:p>
        </p:txBody>
      </p:sp>
      <p:sp>
        <p:nvSpPr>
          <p:cNvPr id="43012" name="Text Box 4"/>
          <p:cNvSpPr txBox="1">
            <a:spLocks noChangeArrowheads="1"/>
          </p:cNvSpPr>
          <p:nvPr/>
        </p:nvSpPr>
        <p:spPr bwMode="auto">
          <a:xfrm>
            <a:off x="1066800" y="1390650"/>
            <a:ext cx="76962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5000"/>
              </a:lnSpc>
              <a:spcBef>
                <a:spcPct val="20000"/>
              </a:spcBef>
            </a:pPr>
            <a:r>
              <a:rPr lang="en-US" sz="2400" b="1"/>
              <a:t>Change management</a:t>
            </a:r>
            <a:r>
              <a:rPr lang="en-US" sz="2400"/>
              <a:t> – a formal strategy in which a process is established to facilitate changes that occur during a project. </a:t>
            </a:r>
          </a:p>
          <a:p>
            <a:pPr eaLnBrk="1" hangingPunct="1">
              <a:lnSpc>
                <a:spcPct val="95000"/>
              </a:lnSpc>
              <a:spcBef>
                <a:spcPct val="20000"/>
              </a:spcBef>
            </a:pPr>
            <a:endParaRPr lang="en-US"/>
          </a:p>
          <a:p>
            <a:pPr eaLnBrk="1" hangingPunct="1">
              <a:lnSpc>
                <a:spcPct val="95000"/>
              </a:lnSpc>
              <a:spcBef>
                <a:spcPct val="20000"/>
              </a:spcBef>
            </a:pPr>
            <a:r>
              <a:rPr lang="en-US" sz="2000"/>
              <a:t>Changes can be the result of various events and factors including:</a:t>
            </a:r>
          </a:p>
          <a:p>
            <a:pPr eaLnBrk="1" hangingPunct="1">
              <a:lnSpc>
                <a:spcPct val="95000"/>
              </a:lnSpc>
              <a:spcBef>
                <a:spcPct val="20000"/>
              </a:spcBef>
              <a:buFontTx/>
              <a:buChar char="•"/>
            </a:pPr>
            <a:r>
              <a:rPr lang="en-US" sz="2000"/>
              <a:t>An omission in defining initial scope</a:t>
            </a:r>
          </a:p>
          <a:p>
            <a:pPr eaLnBrk="1" hangingPunct="1">
              <a:lnSpc>
                <a:spcPct val="95000"/>
              </a:lnSpc>
              <a:spcBef>
                <a:spcPct val="20000"/>
              </a:spcBef>
              <a:buFontTx/>
              <a:buChar char="•"/>
            </a:pPr>
            <a:r>
              <a:rPr lang="en-US" sz="2000"/>
              <a:t>A misunderstanding of the initial scope</a:t>
            </a:r>
          </a:p>
          <a:p>
            <a:pPr eaLnBrk="1" hangingPunct="1">
              <a:lnSpc>
                <a:spcPct val="95000"/>
              </a:lnSpc>
              <a:spcBef>
                <a:spcPct val="20000"/>
              </a:spcBef>
              <a:buFontTx/>
              <a:buChar char="•"/>
            </a:pPr>
            <a:r>
              <a:rPr lang="en-US" sz="2000"/>
              <a:t>An external event such as government regulations that create new requirements</a:t>
            </a:r>
          </a:p>
          <a:p>
            <a:pPr eaLnBrk="1" hangingPunct="1">
              <a:lnSpc>
                <a:spcPct val="95000"/>
              </a:lnSpc>
              <a:spcBef>
                <a:spcPct val="20000"/>
              </a:spcBef>
              <a:buFontTx/>
              <a:buChar char="•"/>
            </a:pPr>
            <a:r>
              <a:rPr lang="en-US" sz="2000"/>
              <a:t>Organizational changes</a:t>
            </a:r>
          </a:p>
          <a:p>
            <a:pPr eaLnBrk="1" hangingPunct="1">
              <a:lnSpc>
                <a:spcPct val="95000"/>
              </a:lnSpc>
              <a:spcBef>
                <a:spcPct val="20000"/>
              </a:spcBef>
              <a:buFontTx/>
              <a:buChar char="•"/>
            </a:pPr>
            <a:r>
              <a:rPr lang="en-US" sz="2000"/>
              <a:t>Availability of better technology</a:t>
            </a:r>
          </a:p>
          <a:p>
            <a:pPr eaLnBrk="1" hangingPunct="1">
              <a:lnSpc>
                <a:spcPct val="95000"/>
              </a:lnSpc>
              <a:spcBef>
                <a:spcPct val="20000"/>
              </a:spcBef>
              <a:buFontTx/>
              <a:buChar char="•"/>
            </a:pPr>
            <a:r>
              <a:rPr lang="en-US" sz="2000"/>
              <a:t>Shifts in planned technology that force changes to the business organization, culture, and/or processes</a:t>
            </a:r>
          </a:p>
          <a:p>
            <a:pPr eaLnBrk="1" hangingPunct="1">
              <a:lnSpc>
                <a:spcPct val="95000"/>
              </a:lnSpc>
              <a:spcBef>
                <a:spcPct val="20000"/>
              </a:spcBef>
              <a:buFontTx/>
              <a:buChar char="•"/>
            </a:pPr>
            <a:r>
              <a:rPr lang="en-US" sz="2000"/>
              <a:t>Management’s desire to have the system do more</a:t>
            </a:r>
          </a:p>
          <a:p>
            <a:pPr eaLnBrk="1" hangingPunct="1">
              <a:lnSpc>
                <a:spcPct val="95000"/>
              </a:lnSpc>
              <a:spcBef>
                <a:spcPct val="20000"/>
              </a:spcBef>
              <a:buFontTx/>
              <a:buChar char="•"/>
            </a:pPr>
            <a:r>
              <a:rPr lang="en-US" sz="2000"/>
              <a:t>Reduced funding for project or imposition of an earlier deadline.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CE6CCE5D-DA26-4FED-99D4-BFA9C55AF3F4}" type="slidenum">
              <a:rPr lang="en-US" smtClean="0">
                <a:solidFill>
                  <a:schemeClr val="bg1"/>
                </a:solidFill>
              </a:rPr>
              <a:pPr eaLnBrk="1" hangingPunct="1"/>
              <a:t>41</a:t>
            </a:fld>
            <a:endParaRPr lang="en-US" smtClean="0">
              <a:solidFill>
                <a:schemeClr val="bg1"/>
              </a:solidFill>
            </a:endParaRPr>
          </a:p>
        </p:txBody>
      </p:sp>
      <p:pic>
        <p:nvPicPr>
          <p:cNvPr id="44035" name="Picture 9" descr="whi74173_0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6667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Grp="1" noChangeArrowheads="1"/>
          </p:cNvSpPr>
          <p:nvPr>
            <p:ph type="title"/>
          </p:nvPr>
        </p:nvSpPr>
        <p:spPr/>
        <p:txBody>
          <a:bodyPr/>
          <a:lstStyle/>
          <a:p>
            <a:pPr eaLnBrk="1" hangingPunct="1"/>
            <a:r>
              <a:rPr lang="en-US" smtClean="0"/>
              <a:t>Expectations Management</a:t>
            </a:r>
          </a:p>
        </p:txBody>
      </p:sp>
      <p:sp>
        <p:nvSpPr>
          <p:cNvPr id="44037" name="Rectangle 4"/>
          <p:cNvSpPr>
            <a:spLocks noGrp="1" noChangeArrowheads="1"/>
          </p:cNvSpPr>
          <p:nvPr>
            <p:ph type="body" sz="half" idx="1"/>
          </p:nvPr>
        </p:nvSpPr>
        <p:spPr>
          <a:xfrm>
            <a:off x="1039813" y="1371600"/>
            <a:ext cx="7646987" cy="985838"/>
          </a:xfrm>
        </p:spPr>
        <p:txBody>
          <a:bodyPr/>
          <a:lstStyle/>
          <a:p>
            <a:pPr marL="6350" indent="-6350" eaLnBrk="1" hangingPunct="1">
              <a:lnSpc>
                <a:spcPct val="90000"/>
              </a:lnSpc>
              <a:buFontTx/>
              <a:buNone/>
            </a:pPr>
            <a:r>
              <a:rPr lang="en-US" sz="2800" b="1" smtClean="0">
                <a:cs typeface="Times New Roman" pitchFamily="18" charset="0"/>
              </a:rPr>
              <a:t>Expectations management matrix</a:t>
            </a:r>
            <a:r>
              <a:rPr lang="en-US" sz="2800" smtClean="0">
                <a:cs typeface="Times New Roman" pitchFamily="18" charset="0"/>
              </a:rPr>
              <a:t> – a tool used to understand the dynamics and impact of changing the parameters of a project.</a:t>
            </a:r>
            <a:r>
              <a:rPr lang="en-US" sz="2800" smtClean="0"/>
              <a:t> </a:t>
            </a:r>
          </a:p>
        </p:txBody>
      </p:sp>
      <p:sp>
        <p:nvSpPr>
          <p:cNvPr id="44038" name="AutoShape 5"/>
          <p:cNvSpPr>
            <a:spLocks/>
          </p:cNvSpPr>
          <p:nvPr/>
        </p:nvSpPr>
        <p:spPr bwMode="auto">
          <a:xfrm>
            <a:off x="609600" y="2743200"/>
            <a:ext cx="2514600" cy="381000"/>
          </a:xfrm>
          <a:prstGeom prst="borderCallout2">
            <a:avLst>
              <a:gd name="adj1" fmla="val 30000"/>
              <a:gd name="adj2" fmla="val 103032"/>
              <a:gd name="adj3" fmla="val 30000"/>
              <a:gd name="adj4" fmla="val 116352"/>
              <a:gd name="adj5" fmla="val 173333"/>
              <a:gd name="adj6" fmla="val 130301"/>
            </a:avLst>
          </a:prstGeom>
          <a:solidFill>
            <a:schemeClr val="bg1"/>
          </a:solidFill>
          <a:ln w="12700">
            <a:solidFill>
              <a:schemeClr val="tx1"/>
            </a:solidFill>
            <a:miter lim="800000"/>
            <a:headEnd type="none" w="sm" len="sm"/>
            <a:tailEnd type="none" w="sm" len="sm"/>
          </a:ln>
        </p:spPr>
        <p:txBody>
          <a:bodyPr/>
          <a:lstStyle/>
          <a:p>
            <a:pPr algn="ctr" eaLnBrk="0" hangingPunct="0"/>
            <a:r>
              <a:rPr lang="en-US"/>
              <a:t>The most important</a:t>
            </a:r>
          </a:p>
        </p:txBody>
      </p:sp>
      <p:sp>
        <p:nvSpPr>
          <p:cNvPr id="44039" name="AutoShape 6"/>
          <p:cNvSpPr>
            <a:spLocks/>
          </p:cNvSpPr>
          <p:nvPr/>
        </p:nvSpPr>
        <p:spPr bwMode="auto">
          <a:xfrm>
            <a:off x="5638800" y="2667000"/>
            <a:ext cx="3124200" cy="381000"/>
          </a:xfrm>
          <a:prstGeom prst="borderCallout2">
            <a:avLst>
              <a:gd name="adj1" fmla="val 30000"/>
              <a:gd name="adj2" fmla="val -2440"/>
              <a:gd name="adj3" fmla="val 30000"/>
              <a:gd name="adj4" fmla="val -9250"/>
              <a:gd name="adj5" fmla="val 200417"/>
              <a:gd name="adj6" fmla="val -16361"/>
            </a:avLst>
          </a:prstGeom>
          <a:solidFill>
            <a:schemeClr val="bg1"/>
          </a:solidFill>
          <a:ln w="12700">
            <a:solidFill>
              <a:schemeClr val="tx1"/>
            </a:solidFill>
            <a:miter lim="800000"/>
            <a:headEnd type="none" w="sm" len="sm"/>
            <a:tailEnd type="none" w="sm" len="sm"/>
          </a:ln>
        </p:spPr>
        <p:txBody>
          <a:bodyPr/>
          <a:lstStyle/>
          <a:p>
            <a:pPr algn="ctr" eaLnBrk="0" hangingPunct="0"/>
            <a:r>
              <a:rPr lang="en-US"/>
              <a:t>The second most important</a:t>
            </a:r>
          </a:p>
        </p:txBody>
      </p:sp>
      <p:sp>
        <p:nvSpPr>
          <p:cNvPr id="44040" name="AutoShape 7"/>
          <p:cNvSpPr>
            <a:spLocks/>
          </p:cNvSpPr>
          <p:nvPr/>
        </p:nvSpPr>
        <p:spPr bwMode="auto">
          <a:xfrm>
            <a:off x="7391400" y="3200400"/>
            <a:ext cx="1600200" cy="685800"/>
          </a:xfrm>
          <a:prstGeom prst="borderCallout2">
            <a:avLst>
              <a:gd name="adj1" fmla="val 16667"/>
              <a:gd name="adj2" fmla="val -4764"/>
              <a:gd name="adj3" fmla="val 16667"/>
              <a:gd name="adj4" fmla="val -21727"/>
              <a:gd name="adj5" fmla="val 34954"/>
              <a:gd name="adj6" fmla="val -40181"/>
            </a:avLst>
          </a:prstGeom>
          <a:solidFill>
            <a:schemeClr val="bg1"/>
          </a:solidFill>
          <a:ln w="12700">
            <a:solidFill>
              <a:schemeClr val="tx1"/>
            </a:solidFill>
            <a:miter lim="800000"/>
            <a:headEnd type="none" w="sm" len="sm"/>
            <a:tailEnd type="none" w="sm" len="sm"/>
          </a:ln>
        </p:spPr>
        <p:txBody>
          <a:bodyPr/>
          <a:lstStyle/>
          <a:p>
            <a:pPr algn="ctr" eaLnBrk="0" hangingPunct="0"/>
            <a:r>
              <a:rPr lang="en-US"/>
              <a:t>The least important</a:t>
            </a:r>
          </a:p>
        </p:txBody>
      </p:sp>
      <p:sp>
        <p:nvSpPr>
          <p:cNvPr id="44041" name="AutoShape 8"/>
          <p:cNvSpPr>
            <a:spLocks/>
          </p:cNvSpPr>
          <p:nvPr/>
        </p:nvSpPr>
        <p:spPr bwMode="auto">
          <a:xfrm>
            <a:off x="7239000" y="5181600"/>
            <a:ext cx="1676400" cy="1219200"/>
          </a:xfrm>
          <a:prstGeom prst="borderCallout2">
            <a:avLst>
              <a:gd name="adj1" fmla="val 9375"/>
              <a:gd name="adj2" fmla="val -4546"/>
              <a:gd name="adj3" fmla="val 9375"/>
              <a:gd name="adj4" fmla="val -63259"/>
              <a:gd name="adj5" fmla="val -28648"/>
              <a:gd name="adj6" fmla="val -122824"/>
            </a:avLst>
          </a:prstGeom>
          <a:solidFill>
            <a:schemeClr val="bg1"/>
          </a:solidFill>
          <a:ln w="12700">
            <a:solidFill>
              <a:schemeClr val="tx1"/>
            </a:solidFill>
            <a:miter lim="800000"/>
            <a:headEnd type="none" w="sm" len="sm"/>
            <a:tailEnd type="none" w="sm" len="sm"/>
          </a:ln>
        </p:spPr>
        <p:txBody>
          <a:bodyPr/>
          <a:lstStyle/>
          <a:p>
            <a:pPr algn="ctr" eaLnBrk="0" hangingPunct="0"/>
            <a:r>
              <a:rPr lang="en-US"/>
              <a:t>Can have only one X in each row and each column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1DB3B651-A508-463C-BCD2-EAC8A4A488A6}" type="slidenum">
              <a:rPr lang="en-US" smtClean="0">
                <a:solidFill>
                  <a:schemeClr val="bg1"/>
                </a:solidFill>
              </a:rPr>
              <a:pPr eaLnBrk="1" hangingPunct="1"/>
              <a:t>42</a:t>
            </a:fld>
            <a:endParaRPr lang="en-US" smtClean="0">
              <a:solidFill>
                <a:schemeClr val="bg1"/>
              </a:solidFill>
            </a:endParaRPr>
          </a:p>
        </p:txBody>
      </p:sp>
      <p:sp>
        <p:nvSpPr>
          <p:cNvPr id="45059" name="Rectangle 2"/>
          <p:cNvSpPr>
            <a:spLocks noGrp="1" noChangeArrowheads="1"/>
          </p:cNvSpPr>
          <p:nvPr>
            <p:ph type="title"/>
          </p:nvPr>
        </p:nvSpPr>
        <p:spPr/>
        <p:txBody>
          <a:bodyPr/>
          <a:lstStyle/>
          <a:p>
            <a:pPr eaLnBrk="1" hangingPunct="1"/>
            <a:r>
              <a:rPr lang="en-US" smtClean="0"/>
              <a:t>Lunar Project Expectations Management</a:t>
            </a:r>
          </a:p>
        </p:txBody>
      </p:sp>
      <p:pic>
        <p:nvPicPr>
          <p:cNvPr id="45060" name="Picture 4" descr="whi74173_0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6868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1BC8C714-D11D-4191-B2A9-D97D8457AD02}" type="slidenum">
              <a:rPr lang="en-US" smtClean="0">
                <a:solidFill>
                  <a:schemeClr val="bg1"/>
                </a:solidFill>
              </a:rPr>
              <a:pPr eaLnBrk="1" hangingPunct="1"/>
              <a:t>43</a:t>
            </a:fld>
            <a:endParaRPr lang="en-US" smtClean="0">
              <a:solidFill>
                <a:schemeClr val="bg1"/>
              </a:solidFill>
            </a:endParaRPr>
          </a:p>
        </p:txBody>
      </p:sp>
      <p:sp>
        <p:nvSpPr>
          <p:cNvPr id="46083" name="Rectangle 2"/>
          <p:cNvSpPr>
            <a:spLocks noGrp="1" noChangeArrowheads="1"/>
          </p:cNvSpPr>
          <p:nvPr>
            <p:ph type="title"/>
          </p:nvPr>
        </p:nvSpPr>
        <p:spPr/>
        <p:txBody>
          <a:bodyPr/>
          <a:lstStyle/>
          <a:p>
            <a:pPr eaLnBrk="1" hangingPunct="1"/>
            <a:r>
              <a:rPr lang="en-US" smtClean="0"/>
              <a:t>Typical, Initial Expectations </a:t>
            </a:r>
            <a:br>
              <a:rPr lang="en-US" smtClean="0"/>
            </a:br>
            <a:r>
              <a:rPr lang="en-US" smtClean="0"/>
              <a:t>for a Project</a:t>
            </a:r>
          </a:p>
        </p:txBody>
      </p:sp>
      <p:pic>
        <p:nvPicPr>
          <p:cNvPr id="46084" name="Picture 4" descr="whi74173_0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C7B85E92-D03D-4610-BABB-6B693FD26D99}" type="slidenum">
              <a:rPr lang="en-US" smtClean="0">
                <a:solidFill>
                  <a:schemeClr val="bg1"/>
                </a:solidFill>
              </a:rPr>
              <a:pPr eaLnBrk="1" hangingPunct="1"/>
              <a:t>44</a:t>
            </a:fld>
            <a:endParaRPr lang="en-US" smtClean="0">
              <a:solidFill>
                <a:schemeClr val="bg1"/>
              </a:solidFill>
            </a:endParaRPr>
          </a:p>
        </p:txBody>
      </p:sp>
      <p:sp>
        <p:nvSpPr>
          <p:cNvPr id="47107" name="Rectangle 2"/>
          <p:cNvSpPr>
            <a:spLocks noGrp="1" noChangeArrowheads="1"/>
          </p:cNvSpPr>
          <p:nvPr>
            <p:ph type="title"/>
          </p:nvPr>
        </p:nvSpPr>
        <p:spPr>
          <a:xfrm>
            <a:off x="1143000" y="152400"/>
            <a:ext cx="7772400" cy="715963"/>
          </a:xfrm>
        </p:spPr>
        <p:txBody>
          <a:bodyPr/>
          <a:lstStyle/>
          <a:p>
            <a:pPr eaLnBrk="1" hangingPunct="1"/>
            <a:r>
              <a:rPr lang="en-US" smtClean="0"/>
              <a:t>Adjusting Expectations</a:t>
            </a:r>
          </a:p>
        </p:txBody>
      </p:sp>
      <p:pic>
        <p:nvPicPr>
          <p:cNvPr id="47108" name="Picture 4" descr="whi74173_0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87413"/>
            <a:ext cx="824865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E363B80E-D0C3-4312-B9F6-DDB9B7CD67A8}" type="slidenum">
              <a:rPr lang="en-US" smtClean="0">
                <a:solidFill>
                  <a:schemeClr val="bg1"/>
                </a:solidFill>
              </a:rPr>
              <a:pPr eaLnBrk="1" hangingPunct="1"/>
              <a:t>45</a:t>
            </a:fld>
            <a:endParaRPr lang="en-US" smtClean="0">
              <a:solidFill>
                <a:schemeClr val="bg1"/>
              </a:solidFill>
            </a:endParaRPr>
          </a:p>
        </p:txBody>
      </p:sp>
      <p:sp>
        <p:nvSpPr>
          <p:cNvPr id="48131" name="Rectangle 2"/>
          <p:cNvSpPr>
            <a:spLocks noGrp="1" noChangeArrowheads="1"/>
          </p:cNvSpPr>
          <p:nvPr>
            <p:ph type="title"/>
          </p:nvPr>
        </p:nvSpPr>
        <p:spPr/>
        <p:txBody>
          <a:bodyPr/>
          <a:lstStyle/>
          <a:p>
            <a:pPr eaLnBrk="1" hangingPunct="1"/>
            <a:r>
              <a:rPr lang="en-US" smtClean="0"/>
              <a:t>Changing Priorities</a:t>
            </a:r>
          </a:p>
        </p:txBody>
      </p:sp>
      <p:pic>
        <p:nvPicPr>
          <p:cNvPr id="48132" name="Picture 4" descr="whi74173_0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71625"/>
            <a:ext cx="85725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E2E8E429-9A81-414E-B3F2-0C03D4FA33D1}" type="slidenum">
              <a:rPr lang="en-US" smtClean="0">
                <a:solidFill>
                  <a:schemeClr val="bg1"/>
                </a:solidFill>
              </a:rPr>
              <a:pPr eaLnBrk="1" hangingPunct="1"/>
              <a:t>46</a:t>
            </a:fld>
            <a:endParaRPr lang="en-US" smtClean="0">
              <a:solidFill>
                <a:schemeClr val="bg1"/>
              </a:solidFill>
            </a:endParaRPr>
          </a:p>
        </p:txBody>
      </p:sp>
      <p:sp>
        <p:nvSpPr>
          <p:cNvPr id="49155" name="Rectangle 2"/>
          <p:cNvSpPr>
            <a:spLocks noGrp="1" noChangeArrowheads="1"/>
          </p:cNvSpPr>
          <p:nvPr>
            <p:ph type="title"/>
          </p:nvPr>
        </p:nvSpPr>
        <p:spPr/>
        <p:txBody>
          <a:bodyPr/>
          <a:lstStyle/>
          <a:p>
            <a:pPr eaLnBrk="1" hangingPunct="1"/>
            <a:r>
              <a:rPr lang="en-US" smtClean="0"/>
              <a:t>Schedule Adjustments - </a:t>
            </a:r>
            <a:br>
              <a:rPr lang="en-US" smtClean="0"/>
            </a:br>
            <a:r>
              <a:rPr lang="en-US" smtClean="0"/>
              <a:t>Critical Path Analysis</a:t>
            </a:r>
          </a:p>
        </p:txBody>
      </p:sp>
      <p:sp>
        <p:nvSpPr>
          <p:cNvPr id="49156" name="Rectangle 3"/>
          <p:cNvSpPr>
            <a:spLocks noGrp="1" noChangeArrowheads="1"/>
          </p:cNvSpPr>
          <p:nvPr>
            <p:ph type="body" idx="1"/>
          </p:nvPr>
        </p:nvSpPr>
        <p:spPr>
          <a:xfrm>
            <a:off x="1066800" y="1447800"/>
            <a:ext cx="7831138" cy="5029200"/>
          </a:xfrm>
        </p:spPr>
        <p:txBody>
          <a:bodyPr/>
          <a:lstStyle/>
          <a:p>
            <a:pPr marL="457200" indent="-457200" eaLnBrk="1" hangingPunct="1">
              <a:lnSpc>
                <a:spcPct val="85000"/>
              </a:lnSpc>
              <a:buClr>
                <a:schemeClr val="tx1"/>
              </a:buClr>
              <a:buFont typeface="Wingdings" pitchFamily="2" charset="2"/>
              <a:buAutoNum type="arabicPeriod"/>
            </a:pPr>
            <a:r>
              <a:rPr lang="en-US" sz="2600" smtClean="0"/>
              <a:t>Using intertask dependencies, determine every possible path through the project.</a:t>
            </a:r>
          </a:p>
          <a:p>
            <a:pPr marL="457200" indent="-457200" eaLnBrk="1" hangingPunct="1">
              <a:lnSpc>
                <a:spcPct val="85000"/>
              </a:lnSpc>
              <a:buClr>
                <a:schemeClr val="tx1"/>
              </a:buClr>
              <a:buFont typeface="Wingdings" pitchFamily="2" charset="2"/>
              <a:buAutoNum type="arabicPeriod"/>
            </a:pPr>
            <a:r>
              <a:rPr lang="en-US" sz="2600" smtClean="0"/>
              <a:t>For each path, sum the durations of all tasks in the path.</a:t>
            </a:r>
          </a:p>
          <a:p>
            <a:pPr marL="457200" indent="-457200" eaLnBrk="1" hangingPunct="1">
              <a:lnSpc>
                <a:spcPct val="85000"/>
              </a:lnSpc>
              <a:buClr>
                <a:schemeClr val="tx1"/>
              </a:buClr>
              <a:buFont typeface="Wingdings" pitchFamily="2" charset="2"/>
              <a:buAutoNum type="arabicPeriod"/>
            </a:pPr>
            <a:r>
              <a:rPr lang="en-US" sz="2600" smtClean="0"/>
              <a:t>The path with the longest total duration is the </a:t>
            </a:r>
            <a:r>
              <a:rPr lang="en-US" sz="2600" smtClean="0">
                <a:solidFill>
                  <a:srgbClr val="3F3070"/>
                </a:solidFill>
              </a:rPr>
              <a:t>critical path</a:t>
            </a:r>
            <a:r>
              <a:rPr lang="en-US" sz="2600" smtClean="0"/>
              <a:t>.</a:t>
            </a:r>
          </a:p>
          <a:p>
            <a:pPr marL="838200" lvl="1" indent="-381000" eaLnBrk="1" hangingPunct="1">
              <a:lnSpc>
                <a:spcPct val="85000"/>
              </a:lnSpc>
            </a:pPr>
            <a:r>
              <a:rPr lang="en-US" sz="2400" smtClean="0">
                <a:cs typeface="Times New Roman" pitchFamily="18" charset="0"/>
              </a:rPr>
              <a:t>The </a:t>
            </a:r>
            <a:r>
              <a:rPr lang="en-US" sz="2400" b="1" smtClean="0">
                <a:solidFill>
                  <a:srgbClr val="3F3070"/>
                </a:solidFill>
                <a:cs typeface="Times New Roman" pitchFamily="18" charset="0"/>
              </a:rPr>
              <a:t>critical path</a:t>
            </a:r>
            <a:r>
              <a:rPr lang="en-US" sz="2400" smtClean="0">
                <a:cs typeface="Times New Roman" pitchFamily="18" charset="0"/>
              </a:rPr>
              <a:t> is the sequence of tasks with the largest sum of </a:t>
            </a:r>
            <a:r>
              <a:rPr lang="en-US" sz="2400" i="1" smtClean="0">
                <a:cs typeface="Times New Roman" pitchFamily="18" charset="0"/>
              </a:rPr>
              <a:t>most likely durations</a:t>
            </a:r>
            <a:r>
              <a:rPr lang="en-US" sz="2400" smtClean="0">
                <a:cs typeface="Times New Roman" pitchFamily="18" charset="0"/>
              </a:rPr>
              <a:t>. The critical path determines the earliest completion date of the project.</a:t>
            </a:r>
          </a:p>
          <a:p>
            <a:pPr marL="838200" lvl="1" indent="-381000" eaLnBrk="1" hangingPunct="1">
              <a:lnSpc>
                <a:spcPct val="85000"/>
              </a:lnSpc>
            </a:pPr>
            <a:r>
              <a:rPr lang="en-US" sz="2400" smtClean="0">
                <a:cs typeface="Times New Roman" pitchFamily="18" charset="0"/>
              </a:rPr>
              <a:t>The </a:t>
            </a:r>
            <a:r>
              <a:rPr lang="en-US" sz="2400" b="1" smtClean="0">
                <a:solidFill>
                  <a:srgbClr val="3F3070"/>
                </a:solidFill>
                <a:cs typeface="Times New Roman" pitchFamily="18" charset="0"/>
              </a:rPr>
              <a:t>slack time</a:t>
            </a:r>
            <a:r>
              <a:rPr lang="en-US" sz="2400" smtClean="0">
                <a:cs typeface="Times New Roman" pitchFamily="18" charset="0"/>
              </a:rPr>
              <a:t> for any non-critical task is the amount of delay that can be tolerated between starting and completion time of a task without causing a delay in the entire project.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30095A14-FC25-4838-ADCE-158FD0CF83EF}" type="slidenum">
              <a:rPr lang="en-US" smtClean="0">
                <a:solidFill>
                  <a:schemeClr val="bg1"/>
                </a:solidFill>
              </a:rPr>
              <a:pPr eaLnBrk="1" hangingPunct="1"/>
              <a:t>47</a:t>
            </a:fld>
            <a:endParaRPr lang="en-US" smtClean="0">
              <a:solidFill>
                <a:schemeClr val="bg1"/>
              </a:solidFill>
            </a:endParaRPr>
          </a:p>
        </p:txBody>
      </p:sp>
      <p:sp>
        <p:nvSpPr>
          <p:cNvPr id="50179" name="Rectangle 2"/>
          <p:cNvSpPr>
            <a:spLocks noGrp="1" noChangeArrowheads="1"/>
          </p:cNvSpPr>
          <p:nvPr>
            <p:ph type="title"/>
          </p:nvPr>
        </p:nvSpPr>
        <p:spPr/>
        <p:txBody>
          <a:bodyPr/>
          <a:lstStyle/>
          <a:p>
            <a:pPr eaLnBrk="1" hangingPunct="1"/>
            <a:r>
              <a:rPr lang="en-US" smtClean="0"/>
              <a:t>Critical Path Analysis</a:t>
            </a:r>
          </a:p>
        </p:txBody>
      </p:sp>
      <p:pic>
        <p:nvPicPr>
          <p:cNvPr id="50180" name="Picture 5" descr="whi74173_04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66825"/>
            <a:ext cx="67818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D4377411-A49B-4617-8688-236E4D3C365F}" type="slidenum">
              <a:rPr lang="en-US" smtClean="0">
                <a:solidFill>
                  <a:schemeClr val="bg1"/>
                </a:solidFill>
              </a:rPr>
              <a:pPr eaLnBrk="1" hangingPunct="1"/>
              <a:t>48</a:t>
            </a:fld>
            <a:endParaRPr lang="en-US" smtClean="0">
              <a:solidFill>
                <a:schemeClr val="bg1"/>
              </a:solidFill>
            </a:endParaRPr>
          </a:p>
        </p:txBody>
      </p:sp>
      <p:sp>
        <p:nvSpPr>
          <p:cNvPr id="51203" name="Rectangle 2"/>
          <p:cNvSpPr>
            <a:spLocks noGrp="1" noChangeArrowheads="1"/>
          </p:cNvSpPr>
          <p:nvPr>
            <p:ph type="title"/>
          </p:nvPr>
        </p:nvSpPr>
        <p:spPr/>
        <p:txBody>
          <a:bodyPr/>
          <a:lstStyle/>
          <a:p>
            <a:pPr eaLnBrk="1" hangingPunct="1"/>
            <a:r>
              <a:rPr lang="en-US" smtClean="0"/>
              <a:t>Activity 8 – Assess Project Results and Experiences</a:t>
            </a:r>
          </a:p>
        </p:txBody>
      </p:sp>
      <p:sp>
        <p:nvSpPr>
          <p:cNvPr id="51204" name="Rectangle 3"/>
          <p:cNvSpPr>
            <a:spLocks noGrp="1" noChangeArrowheads="1"/>
          </p:cNvSpPr>
          <p:nvPr>
            <p:ph type="body" idx="1"/>
          </p:nvPr>
        </p:nvSpPr>
        <p:spPr>
          <a:xfrm>
            <a:off x="914400" y="2128838"/>
            <a:ext cx="8153400" cy="4424362"/>
          </a:xfrm>
        </p:spPr>
        <p:txBody>
          <a:bodyPr/>
          <a:lstStyle/>
          <a:p>
            <a:pPr eaLnBrk="1" hangingPunct="1"/>
            <a:r>
              <a:rPr lang="en-US" smtClean="0"/>
              <a:t>Did the final product meet or exceed user expectations?</a:t>
            </a:r>
          </a:p>
          <a:p>
            <a:pPr lvl="1" eaLnBrk="1" hangingPunct="1"/>
            <a:r>
              <a:rPr lang="en-US" smtClean="0"/>
              <a:t>Why or why not?</a:t>
            </a:r>
          </a:p>
          <a:p>
            <a:pPr eaLnBrk="1" hangingPunct="1"/>
            <a:r>
              <a:rPr lang="en-US" smtClean="0"/>
              <a:t>Did the project come in on schedule?</a:t>
            </a:r>
          </a:p>
          <a:p>
            <a:pPr lvl="1" eaLnBrk="1" hangingPunct="1"/>
            <a:r>
              <a:rPr lang="en-US" smtClean="0"/>
              <a:t>Why or why not? </a:t>
            </a:r>
          </a:p>
          <a:p>
            <a:pPr eaLnBrk="1" hangingPunct="1"/>
            <a:r>
              <a:rPr lang="en-US" smtClean="0"/>
              <a:t>Did the project come in under budget? </a:t>
            </a:r>
          </a:p>
          <a:p>
            <a:pPr lvl="1" eaLnBrk="1" hangingPunct="1"/>
            <a:r>
              <a:rPr lang="en-US" smtClean="0"/>
              <a:t>Why or why not?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D9667041-0F7E-449F-9E51-F3545A793C58}" type="slidenum">
              <a:rPr lang="en-US" smtClean="0">
                <a:solidFill>
                  <a:schemeClr val="bg1"/>
                </a:solidFill>
              </a:rPr>
              <a:pPr eaLnBrk="1" hangingPunct="1"/>
              <a:t>5</a:t>
            </a:fld>
            <a:endParaRPr lang="en-US" smtClean="0">
              <a:solidFill>
                <a:schemeClr val="bg1"/>
              </a:solidFill>
            </a:endParaRPr>
          </a:p>
        </p:txBody>
      </p:sp>
      <p:sp>
        <p:nvSpPr>
          <p:cNvPr id="7171" name="Rectangle 2"/>
          <p:cNvSpPr>
            <a:spLocks noGrp="1" noChangeArrowheads="1"/>
          </p:cNvSpPr>
          <p:nvPr>
            <p:ph type="title"/>
          </p:nvPr>
        </p:nvSpPr>
        <p:spPr/>
        <p:txBody>
          <a:bodyPr/>
          <a:lstStyle/>
          <a:p>
            <a:pPr eaLnBrk="1" hangingPunct="1"/>
            <a:r>
              <a:rPr lang="en-US" smtClean="0"/>
              <a:t>Project Management </a:t>
            </a:r>
            <a:br>
              <a:rPr lang="en-US" smtClean="0"/>
            </a:br>
            <a:r>
              <a:rPr lang="en-US" smtClean="0"/>
              <a:t>and Process Management</a:t>
            </a:r>
          </a:p>
        </p:txBody>
      </p:sp>
      <p:sp>
        <p:nvSpPr>
          <p:cNvPr id="7172" name="Rectangle 3"/>
          <p:cNvSpPr>
            <a:spLocks noGrp="1" noChangeArrowheads="1"/>
          </p:cNvSpPr>
          <p:nvPr>
            <p:ph type="body" idx="1"/>
          </p:nvPr>
        </p:nvSpPr>
        <p:spPr>
          <a:xfrm>
            <a:off x="685800" y="1524000"/>
            <a:ext cx="8212138" cy="4876800"/>
          </a:xfrm>
        </p:spPr>
        <p:txBody>
          <a:bodyPr/>
          <a:lstStyle/>
          <a:p>
            <a:pPr marL="401638" indent="0" eaLnBrk="1" hangingPunct="1">
              <a:lnSpc>
                <a:spcPct val="90000"/>
              </a:lnSpc>
              <a:buFontTx/>
              <a:buNone/>
            </a:pPr>
            <a:r>
              <a:rPr lang="en-US" b="1" smtClean="0">
                <a:cs typeface="Times New Roman" pitchFamily="18" charset="0"/>
              </a:rPr>
              <a:t>Project management</a:t>
            </a:r>
            <a:r>
              <a:rPr lang="en-US" smtClean="0">
                <a:cs typeface="Times New Roman" pitchFamily="18" charset="0"/>
              </a:rPr>
              <a:t> – the process of scoping, planning, staffing, organizing, directing, and controlling the development of an acceptable system at a minimum cost within a specified time frame.</a:t>
            </a:r>
          </a:p>
          <a:p>
            <a:pPr marL="401638" indent="0" eaLnBrk="1" hangingPunct="1">
              <a:lnSpc>
                <a:spcPct val="90000"/>
              </a:lnSpc>
              <a:buFontTx/>
              <a:buNone/>
            </a:pPr>
            <a:endParaRPr lang="en-US" smtClean="0">
              <a:cs typeface="Times New Roman" pitchFamily="18" charset="0"/>
            </a:endParaRPr>
          </a:p>
          <a:p>
            <a:pPr marL="401638" indent="0" eaLnBrk="1" hangingPunct="1">
              <a:lnSpc>
                <a:spcPct val="90000"/>
              </a:lnSpc>
              <a:buFontTx/>
              <a:buNone/>
            </a:pPr>
            <a:r>
              <a:rPr lang="en-US" b="1" smtClean="0">
                <a:cs typeface="Times New Roman" pitchFamily="18" charset="0"/>
              </a:rPr>
              <a:t>Process management</a:t>
            </a:r>
            <a:r>
              <a:rPr lang="en-US" smtClean="0">
                <a:cs typeface="Times New Roman" pitchFamily="18" charset="0"/>
              </a:rPr>
              <a:t> – the activity of documenting, managing, and continually improving the process of systems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286CC72D-A74B-4CAF-9182-60C2E2EB05E4}" type="slidenum">
              <a:rPr lang="en-US" smtClean="0">
                <a:solidFill>
                  <a:schemeClr val="bg1"/>
                </a:solidFill>
              </a:rPr>
              <a:pPr eaLnBrk="1" hangingPunct="1"/>
              <a:t>6</a:t>
            </a:fld>
            <a:endParaRPr lang="en-US" smtClean="0">
              <a:solidFill>
                <a:schemeClr val="bg1"/>
              </a:solidFill>
            </a:endParaRPr>
          </a:p>
        </p:txBody>
      </p:sp>
      <p:sp>
        <p:nvSpPr>
          <p:cNvPr id="8195" name="Rectangle 2"/>
          <p:cNvSpPr>
            <a:spLocks noGrp="1" noChangeArrowheads="1"/>
          </p:cNvSpPr>
          <p:nvPr>
            <p:ph type="title"/>
          </p:nvPr>
        </p:nvSpPr>
        <p:spPr/>
        <p:txBody>
          <a:bodyPr/>
          <a:lstStyle/>
          <a:p>
            <a:pPr eaLnBrk="1" hangingPunct="1"/>
            <a:r>
              <a:rPr lang="en-US" smtClean="0"/>
              <a:t>Measures of Project Success</a:t>
            </a:r>
          </a:p>
        </p:txBody>
      </p:sp>
      <p:sp>
        <p:nvSpPr>
          <p:cNvPr id="8196" name="Rectangle 3"/>
          <p:cNvSpPr>
            <a:spLocks noGrp="1" noChangeArrowheads="1"/>
          </p:cNvSpPr>
          <p:nvPr>
            <p:ph type="body" idx="1"/>
          </p:nvPr>
        </p:nvSpPr>
        <p:spPr>
          <a:xfrm>
            <a:off x="457200" y="1371600"/>
            <a:ext cx="8229600" cy="5029200"/>
          </a:xfrm>
        </p:spPr>
        <p:txBody>
          <a:bodyPr/>
          <a:lstStyle/>
          <a:p>
            <a:pPr lvl="1" eaLnBrk="1" hangingPunct="1"/>
            <a:r>
              <a:rPr lang="en-US" sz="3600" smtClean="0">
                <a:latin typeface="Times New Roman" pitchFamily="18" charset="0"/>
                <a:cs typeface="Times New Roman" pitchFamily="18" charset="0"/>
              </a:rPr>
              <a:t>The resulting information system is acceptable to the customer.</a:t>
            </a:r>
          </a:p>
          <a:p>
            <a:pPr lvl="1" eaLnBrk="1" hangingPunct="1"/>
            <a:r>
              <a:rPr lang="en-US" sz="3600" smtClean="0">
                <a:latin typeface="Times New Roman" pitchFamily="18" charset="0"/>
                <a:cs typeface="Times New Roman" pitchFamily="18" charset="0"/>
              </a:rPr>
              <a:t>The system was delivered “on time.”</a:t>
            </a:r>
          </a:p>
          <a:p>
            <a:pPr lvl="1" eaLnBrk="1" hangingPunct="1"/>
            <a:r>
              <a:rPr lang="en-US" sz="3600" smtClean="0">
                <a:latin typeface="Times New Roman" pitchFamily="18" charset="0"/>
                <a:cs typeface="Times New Roman" pitchFamily="18" charset="0"/>
              </a:rPr>
              <a:t>The system was delivered “within budget.”</a:t>
            </a:r>
          </a:p>
          <a:p>
            <a:pPr lvl="1" eaLnBrk="1" hangingPunct="1"/>
            <a:r>
              <a:rPr lang="en-US" sz="3600" smtClean="0">
                <a:latin typeface="Times New Roman" pitchFamily="18" charset="0"/>
                <a:cs typeface="Times New Roman" pitchFamily="18" charset="0"/>
              </a:rPr>
              <a:t>The system development process had a minimal impact on ongoing business operations.</a:t>
            </a:r>
            <a:r>
              <a:rPr lang="en-US" sz="3200" smtClean="0">
                <a:latin typeface="Times New Roman"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FE755834-2901-462C-A49A-D5C5D4D7E41C}" type="slidenum">
              <a:rPr lang="en-US" smtClean="0">
                <a:solidFill>
                  <a:schemeClr val="bg1"/>
                </a:solidFill>
              </a:rPr>
              <a:pPr eaLnBrk="1" hangingPunct="1"/>
              <a:t>7</a:t>
            </a:fld>
            <a:endParaRPr lang="en-US" smtClean="0">
              <a:solidFill>
                <a:schemeClr val="bg1"/>
              </a:solidFill>
            </a:endParaRPr>
          </a:p>
        </p:txBody>
      </p:sp>
      <p:sp>
        <p:nvSpPr>
          <p:cNvPr id="9219" name="Rectangle 2"/>
          <p:cNvSpPr>
            <a:spLocks noGrp="1" noChangeArrowheads="1"/>
          </p:cNvSpPr>
          <p:nvPr>
            <p:ph type="title"/>
          </p:nvPr>
        </p:nvSpPr>
        <p:spPr/>
        <p:txBody>
          <a:bodyPr/>
          <a:lstStyle/>
          <a:p>
            <a:pPr eaLnBrk="1" hangingPunct="1"/>
            <a:r>
              <a:rPr lang="en-US" smtClean="0"/>
              <a:t>Causes of Project Failure</a:t>
            </a:r>
          </a:p>
        </p:txBody>
      </p:sp>
      <p:sp>
        <p:nvSpPr>
          <p:cNvPr id="9220" name="Rectangle 3"/>
          <p:cNvSpPr>
            <a:spLocks noGrp="1" noChangeArrowheads="1"/>
          </p:cNvSpPr>
          <p:nvPr>
            <p:ph type="body" idx="1"/>
          </p:nvPr>
        </p:nvSpPr>
        <p:spPr>
          <a:xfrm>
            <a:off x="914400" y="1295400"/>
            <a:ext cx="8077200" cy="5257800"/>
          </a:xfrm>
        </p:spPr>
        <p:txBody>
          <a:bodyPr/>
          <a:lstStyle/>
          <a:p>
            <a:pPr eaLnBrk="1" hangingPunct="1">
              <a:lnSpc>
                <a:spcPct val="95000"/>
              </a:lnSpc>
            </a:pPr>
            <a:r>
              <a:rPr lang="en-US" smtClean="0"/>
              <a:t>Failure to establish upper-management commitment to the project</a:t>
            </a:r>
          </a:p>
          <a:p>
            <a:pPr eaLnBrk="1" hangingPunct="1">
              <a:lnSpc>
                <a:spcPct val="95000"/>
              </a:lnSpc>
            </a:pPr>
            <a:r>
              <a:rPr lang="en-US" smtClean="0"/>
              <a:t>Lack of organization’s commitment to the methodology</a:t>
            </a:r>
          </a:p>
          <a:p>
            <a:pPr eaLnBrk="1" hangingPunct="1">
              <a:lnSpc>
                <a:spcPct val="95000"/>
              </a:lnSpc>
            </a:pPr>
            <a:r>
              <a:rPr lang="en-US" smtClean="0"/>
              <a:t>Taking shortcuts through or around the methodology</a:t>
            </a:r>
          </a:p>
          <a:p>
            <a:pPr eaLnBrk="1" hangingPunct="1">
              <a:lnSpc>
                <a:spcPct val="95000"/>
              </a:lnSpc>
            </a:pPr>
            <a:r>
              <a:rPr lang="en-US" smtClean="0"/>
              <a:t>Poor expectations management</a:t>
            </a:r>
          </a:p>
          <a:p>
            <a:pPr lvl="1" eaLnBrk="1" hangingPunct="1">
              <a:lnSpc>
                <a:spcPct val="95000"/>
              </a:lnSpc>
            </a:pPr>
            <a:r>
              <a:rPr lang="en-US" sz="2400" b="1" smtClean="0">
                <a:cs typeface="Times New Roman" pitchFamily="18" charset="0"/>
              </a:rPr>
              <a:t>Feature creep</a:t>
            </a:r>
            <a:r>
              <a:rPr lang="en-US" sz="2400" smtClean="0">
                <a:cs typeface="Times New Roman" pitchFamily="18" charset="0"/>
              </a:rPr>
              <a:t>– uncontrolled addition of technical features to a system.</a:t>
            </a:r>
          </a:p>
          <a:p>
            <a:pPr lvl="1" eaLnBrk="1" hangingPunct="1">
              <a:lnSpc>
                <a:spcPct val="95000"/>
              </a:lnSpc>
            </a:pPr>
            <a:r>
              <a:rPr lang="en-US" sz="2400" b="1" smtClean="0">
                <a:cs typeface="Times New Roman" pitchFamily="18" charset="0"/>
              </a:rPr>
              <a:t>Scope creep</a:t>
            </a:r>
            <a:r>
              <a:rPr lang="en-US" sz="2400" smtClean="0">
                <a:cs typeface="Times New Roman" pitchFamily="18" charset="0"/>
              </a:rPr>
              <a:t> – unexpected and gradual growth of requirements during an information systems project.</a:t>
            </a:r>
            <a:endParaRPr lang="en-US"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7CE52A1F-4597-47F4-8F6B-C76974F26E5A}" type="slidenum">
              <a:rPr lang="en-US" smtClean="0">
                <a:solidFill>
                  <a:schemeClr val="bg1"/>
                </a:solidFill>
              </a:rPr>
              <a:pPr eaLnBrk="1" hangingPunct="1"/>
              <a:t>8</a:t>
            </a:fld>
            <a:endParaRPr lang="en-US" smtClean="0">
              <a:solidFill>
                <a:schemeClr val="bg1"/>
              </a:solidFill>
            </a:endParaRPr>
          </a:p>
        </p:txBody>
      </p:sp>
      <p:sp>
        <p:nvSpPr>
          <p:cNvPr id="10243" name="Rectangle 2"/>
          <p:cNvSpPr>
            <a:spLocks noGrp="1" noChangeArrowheads="1"/>
          </p:cNvSpPr>
          <p:nvPr>
            <p:ph type="title"/>
          </p:nvPr>
        </p:nvSpPr>
        <p:spPr/>
        <p:txBody>
          <a:bodyPr/>
          <a:lstStyle/>
          <a:p>
            <a:pPr eaLnBrk="1" hangingPunct="1"/>
            <a:r>
              <a:rPr lang="en-US" smtClean="0"/>
              <a:t>Causes of Project Failure (cont.)</a:t>
            </a:r>
          </a:p>
        </p:txBody>
      </p:sp>
      <p:sp>
        <p:nvSpPr>
          <p:cNvPr id="10244" name="Rectangle 4"/>
          <p:cNvSpPr>
            <a:spLocks noGrp="1" noChangeArrowheads="1"/>
          </p:cNvSpPr>
          <p:nvPr>
            <p:ph type="body" idx="1"/>
          </p:nvPr>
        </p:nvSpPr>
        <p:spPr/>
        <p:txBody>
          <a:bodyPr/>
          <a:lstStyle/>
          <a:p>
            <a:pPr eaLnBrk="1" hangingPunct="1">
              <a:lnSpc>
                <a:spcPct val="95000"/>
              </a:lnSpc>
            </a:pPr>
            <a:r>
              <a:rPr lang="en-US" smtClean="0"/>
              <a:t>Premature commitment to a fixed budget and schedule</a:t>
            </a:r>
          </a:p>
          <a:p>
            <a:pPr eaLnBrk="1" hangingPunct="1">
              <a:lnSpc>
                <a:spcPct val="95000"/>
              </a:lnSpc>
            </a:pPr>
            <a:r>
              <a:rPr lang="en-US" smtClean="0"/>
              <a:t>Poor estimating techniques</a:t>
            </a:r>
          </a:p>
          <a:p>
            <a:pPr eaLnBrk="1" hangingPunct="1">
              <a:lnSpc>
                <a:spcPct val="90000"/>
              </a:lnSpc>
            </a:pPr>
            <a:r>
              <a:rPr lang="en-US" smtClean="0"/>
              <a:t>Overoptimism</a:t>
            </a:r>
          </a:p>
          <a:p>
            <a:pPr eaLnBrk="1" hangingPunct="1">
              <a:lnSpc>
                <a:spcPct val="90000"/>
              </a:lnSpc>
            </a:pPr>
            <a:r>
              <a:rPr lang="en-US" smtClean="0"/>
              <a:t>The mythical man-month (Brooks, 1975)</a:t>
            </a:r>
          </a:p>
          <a:p>
            <a:pPr eaLnBrk="1" hangingPunct="1">
              <a:lnSpc>
                <a:spcPct val="90000"/>
              </a:lnSpc>
            </a:pPr>
            <a:r>
              <a:rPr lang="en-US" smtClean="0"/>
              <a:t>Inadequate people management skills</a:t>
            </a:r>
          </a:p>
          <a:p>
            <a:pPr eaLnBrk="1" hangingPunct="1">
              <a:lnSpc>
                <a:spcPct val="90000"/>
              </a:lnSpc>
            </a:pPr>
            <a:r>
              <a:rPr lang="en-US" smtClean="0"/>
              <a:t>Failure to adapt to business change</a:t>
            </a:r>
          </a:p>
          <a:p>
            <a:pPr eaLnBrk="1" hangingPunct="1">
              <a:lnSpc>
                <a:spcPct val="90000"/>
              </a:lnSpc>
            </a:pPr>
            <a:r>
              <a:rPr lang="en-US" smtClean="0"/>
              <a:t>Insufficient resources</a:t>
            </a:r>
          </a:p>
          <a:p>
            <a:pPr eaLnBrk="1" hangingPunct="1">
              <a:lnSpc>
                <a:spcPct val="90000"/>
              </a:lnSpc>
            </a:pPr>
            <a:r>
              <a:rPr lang="en-US" smtClean="0"/>
              <a:t>Failure to “manage to the plan”</a:t>
            </a:r>
          </a:p>
          <a:p>
            <a:pPr eaLnBrk="1" hangingPunct="1">
              <a:lnSpc>
                <a:spcPct val="90000"/>
              </a:lnSpc>
              <a:buFontTx/>
              <a:buNone/>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4-</a:t>
            </a:r>
            <a:fld id="{2C6B6479-C5F7-433C-8746-CB359161A620}" type="slidenum">
              <a:rPr lang="en-US" smtClean="0">
                <a:solidFill>
                  <a:schemeClr val="bg1"/>
                </a:solidFill>
              </a:rPr>
              <a:pPr eaLnBrk="1" hangingPunct="1"/>
              <a:t>9</a:t>
            </a:fld>
            <a:endParaRPr lang="en-US" smtClean="0">
              <a:solidFill>
                <a:schemeClr val="bg1"/>
              </a:solidFill>
            </a:endParaRPr>
          </a:p>
        </p:txBody>
      </p:sp>
      <p:sp>
        <p:nvSpPr>
          <p:cNvPr id="11267" name="Rectangle 2"/>
          <p:cNvSpPr>
            <a:spLocks noGrp="1" noChangeArrowheads="1"/>
          </p:cNvSpPr>
          <p:nvPr>
            <p:ph type="title"/>
          </p:nvPr>
        </p:nvSpPr>
        <p:spPr/>
        <p:txBody>
          <a:bodyPr/>
          <a:lstStyle/>
          <a:p>
            <a:pPr eaLnBrk="1" hangingPunct="1"/>
            <a:r>
              <a:rPr lang="en-US" smtClean="0"/>
              <a:t>Project Manager Competencies</a:t>
            </a:r>
          </a:p>
        </p:txBody>
      </p:sp>
      <p:sp>
        <p:nvSpPr>
          <p:cNvPr id="11268" name="Rectangle 3"/>
          <p:cNvSpPr>
            <a:spLocks noGrp="1" noChangeArrowheads="1"/>
          </p:cNvSpPr>
          <p:nvPr>
            <p:ph type="body" sz="half" idx="1"/>
          </p:nvPr>
        </p:nvSpPr>
        <p:spPr>
          <a:xfrm>
            <a:off x="914400" y="1295400"/>
            <a:ext cx="4033838" cy="5029200"/>
          </a:xfrm>
        </p:spPr>
        <p:txBody>
          <a:bodyPr/>
          <a:lstStyle/>
          <a:p>
            <a:pPr eaLnBrk="1" hangingPunct="1"/>
            <a:r>
              <a:rPr lang="en-US" sz="2400" smtClean="0"/>
              <a:t>Business awareness</a:t>
            </a:r>
          </a:p>
          <a:p>
            <a:pPr eaLnBrk="1" hangingPunct="1"/>
            <a:r>
              <a:rPr lang="en-US" sz="2400" smtClean="0"/>
              <a:t>Business partner orientation</a:t>
            </a:r>
          </a:p>
          <a:p>
            <a:pPr eaLnBrk="1" hangingPunct="1"/>
            <a:r>
              <a:rPr lang="en-US" sz="2400" smtClean="0"/>
              <a:t>Commitment to quality</a:t>
            </a:r>
          </a:p>
          <a:p>
            <a:pPr eaLnBrk="1" hangingPunct="1"/>
            <a:r>
              <a:rPr lang="en-US" sz="2400" smtClean="0"/>
              <a:t>Initiative</a:t>
            </a:r>
          </a:p>
          <a:p>
            <a:pPr eaLnBrk="1" hangingPunct="1"/>
            <a:r>
              <a:rPr lang="en-US" sz="2400" smtClean="0"/>
              <a:t>Information gathering</a:t>
            </a:r>
          </a:p>
          <a:p>
            <a:pPr eaLnBrk="1" hangingPunct="1"/>
            <a:r>
              <a:rPr lang="en-US" sz="2400" smtClean="0"/>
              <a:t>Analytical thinking</a:t>
            </a:r>
          </a:p>
          <a:p>
            <a:pPr eaLnBrk="1" hangingPunct="1"/>
            <a:r>
              <a:rPr lang="en-US" sz="2400" smtClean="0"/>
              <a:t>Conceptual thinking</a:t>
            </a:r>
          </a:p>
          <a:p>
            <a:pPr eaLnBrk="1" hangingPunct="1"/>
            <a:r>
              <a:rPr lang="en-US" sz="2400" smtClean="0"/>
              <a:t>Interpersonal awareness</a:t>
            </a:r>
          </a:p>
          <a:p>
            <a:pPr eaLnBrk="1" hangingPunct="1"/>
            <a:r>
              <a:rPr lang="en-US" sz="2400" smtClean="0"/>
              <a:t>Organizational awareness</a:t>
            </a:r>
          </a:p>
        </p:txBody>
      </p:sp>
      <p:sp>
        <p:nvSpPr>
          <p:cNvPr id="11269" name="Rectangle 4"/>
          <p:cNvSpPr>
            <a:spLocks noGrp="1" noChangeArrowheads="1"/>
          </p:cNvSpPr>
          <p:nvPr>
            <p:ph type="body" sz="half" idx="2"/>
          </p:nvPr>
        </p:nvSpPr>
        <p:spPr>
          <a:xfrm>
            <a:off x="5110163" y="1295400"/>
            <a:ext cx="4033837" cy="5105400"/>
          </a:xfrm>
        </p:spPr>
        <p:txBody>
          <a:bodyPr/>
          <a:lstStyle/>
          <a:p>
            <a:pPr eaLnBrk="1" hangingPunct="1"/>
            <a:r>
              <a:rPr lang="en-US" sz="2400" smtClean="0"/>
              <a:t>Anticipation of impact</a:t>
            </a:r>
          </a:p>
          <a:p>
            <a:pPr eaLnBrk="1" hangingPunct="1"/>
            <a:r>
              <a:rPr lang="en-US" sz="2400" smtClean="0"/>
              <a:t>Resourceful use of influence</a:t>
            </a:r>
          </a:p>
          <a:p>
            <a:pPr eaLnBrk="1" hangingPunct="1"/>
            <a:r>
              <a:rPr lang="en-US" sz="2400" smtClean="0"/>
              <a:t>Motivating others</a:t>
            </a:r>
          </a:p>
          <a:p>
            <a:pPr eaLnBrk="1" hangingPunct="1"/>
            <a:r>
              <a:rPr lang="en-US" sz="2400" smtClean="0"/>
              <a:t>Communication skills</a:t>
            </a:r>
          </a:p>
          <a:p>
            <a:pPr eaLnBrk="1" hangingPunct="1"/>
            <a:r>
              <a:rPr lang="en-US" sz="2400" smtClean="0"/>
              <a:t>Developing others</a:t>
            </a:r>
          </a:p>
          <a:p>
            <a:pPr eaLnBrk="1" hangingPunct="1"/>
            <a:r>
              <a:rPr lang="en-US" sz="2400" smtClean="0"/>
              <a:t>Monitoring and controlling</a:t>
            </a:r>
          </a:p>
          <a:p>
            <a:pPr eaLnBrk="1" hangingPunct="1"/>
            <a:r>
              <a:rPr lang="en-US" sz="2400" smtClean="0"/>
              <a:t>Self-confidence</a:t>
            </a:r>
          </a:p>
          <a:p>
            <a:pPr eaLnBrk="1" hangingPunct="1"/>
            <a:r>
              <a:rPr lang="en-US" sz="2400" smtClean="0"/>
              <a:t>Stress management</a:t>
            </a:r>
          </a:p>
          <a:p>
            <a:pPr eaLnBrk="1" hangingPunct="1"/>
            <a:r>
              <a:rPr lang="en-US" sz="2400" smtClean="0"/>
              <a:t>Concern for credibility</a:t>
            </a:r>
          </a:p>
          <a:p>
            <a:pPr eaLnBrk="1" hangingPunct="1"/>
            <a:r>
              <a:rPr lang="en-US" sz="2400" smtClean="0"/>
              <a:t>Flexibility</a:t>
            </a:r>
            <a:endParaRPr lang="en-US" sz="3200" smtClean="0"/>
          </a:p>
        </p:txBody>
      </p:sp>
      <p:sp>
        <p:nvSpPr>
          <p:cNvPr id="11270" name="Rectangle 5"/>
          <p:cNvSpPr>
            <a:spLocks noChangeArrowheads="1"/>
          </p:cNvSpPr>
          <p:nvPr/>
        </p:nvSpPr>
        <p:spPr bwMode="auto">
          <a:xfrm>
            <a:off x="3352800" y="6461125"/>
            <a:ext cx="5791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1" name="Rectangle 6"/>
          <p:cNvSpPr>
            <a:spLocks noChangeArrowheads="1"/>
          </p:cNvSpPr>
          <p:nvPr/>
        </p:nvSpPr>
        <p:spPr bwMode="auto">
          <a:xfrm>
            <a:off x="4419600" y="64008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US" sz="1000">
                <a:latin typeface="New York" charset="0"/>
                <a:cs typeface="Times New Roman" pitchFamily="18" charset="0"/>
              </a:rPr>
              <a:t>(Adapted from Wysocki, Beck, and Crane, </a:t>
            </a:r>
            <a:r>
              <a:rPr lang="en-US" sz="1000" i="1">
                <a:latin typeface="New York" charset="0"/>
                <a:cs typeface="Times New Roman" pitchFamily="18" charset="0"/>
              </a:rPr>
              <a:t>Effective Project Management: How to Plan, Manage, and Deliver Projects on Time and within Budget.)</a:t>
            </a:r>
            <a:endParaRPr lang="en-US" sz="3600">
              <a:latin typeface="Times New Roman" pitchFamily="18" charset="0"/>
            </a:endParaRPr>
          </a:p>
        </p:txBody>
      </p:sp>
    </p:spTree>
  </p:cSld>
  <p:clrMapOvr>
    <a:masterClrMapping/>
  </p:clrMapOvr>
</p:sld>
</file>

<file path=ppt/theme/theme1.xml><?xml version="1.0" encoding="utf-8"?>
<a:theme xmlns:a="http://schemas.openxmlformats.org/drawingml/2006/main" name="Whitten Template">
  <a:themeElements>
    <a:clrScheme name="Whitte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te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te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te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te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te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te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te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te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te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te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te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te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te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author template</Template>
  <TotalTime>387</TotalTime>
  <Words>3395</Words>
  <Application>Microsoft Office PowerPoint</Application>
  <PresentationFormat>On-screen Show (4:3)</PresentationFormat>
  <Paragraphs>482</Paragraphs>
  <Slides>48</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Book Antiqua</vt:lpstr>
      <vt:lpstr>Times New Roman</vt:lpstr>
      <vt:lpstr>New York</vt:lpstr>
      <vt:lpstr>Wingdings</vt:lpstr>
      <vt:lpstr>Bookman Old Style</vt:lpstr>
      <vt:lpstr>Symbol</vt:lpstr>
      <vt:lpstr>Whitten Template</vt:lpstr>
      <vt:lpstr>project and process management</vt:lpstr>
      <vt:lpstr>Objectives</vt:lpstr>
      <vt:lpstr>PowerPoint Presentation</vt:lpstr>
      <vt:lpstr>Projects and Project Managers</vt:lpstr>
      <vt:lpstr>Project Management  and Process Management</vt:lpstr>
      <vt:lpstr>Measures of Project Success</vt:lpstr>
      <vt:lpstr>Causes of Project Failure</vt:lpstr>
      <vt:lpstr>Causes of Project Failure (cont.)</vt:lpstr>
      <vt:lpstr>Project Manager Competencies</vt:lpstr>
      <vt:lpstr>Project Management Functions</vt:lpstr>
      <vt:lpstr>Project Management Tools  &amp; Techniques</vt:lpstr>
      <vt:lpstr>PERT Chart</vt:lpstr>
      <vt:lpstr>Gantt Chart</vt:lpstr>
      <vt:lpstr>Microsoft Project Gantt Chart</vt:lpstr>
      <vt:lpstr>Microsoft Project PERT Chart</vt:lpstr>
      <vt:lpstr>Project Management Life Cycle</vt:lpstr>
      <vt:lpstr>Joint Project Planning Strategy</vt:lpstr>
      <vt:lpstr>Activity 1 – Negotiate Scope</vt:lpstr>
      <vt:lpstr>Statement of Work</vt:lpstr>
      <vt:lpstr>Statement of Work (concluded)</vt:lpstr>
      <vt:lpstr>Activity 2 – Identify Tasks</vt:lpstr>
      <vt:lpstr>Activity 3 – Estimate  Task Durations</vt:lpstr>
      <vt:lpstr>Activity 3 – Estimate  Task Durations</vt:lpstr>
      <vt:lpstr>Activity 4 – Specify Intertask Dependencies</vt:lpstr>
      <vt:lpstr>Entering Intertask Dependencies</vt:lpstr>
      <vt:lpstr>Scheduling Strategies</vt:lpstr>
      <vt:lpstr>A Project Schedule in Calendar View</vt:lpstr>
      <vt:lpstr>Activity 5 – Assign Resources</vt:lpstr>
      <vt:lpstr>Defining Project Resources</vt:lpstr>
      <vt:lpstr>Assigning Project Resources</vt:lpstr>
      <vt:lpstr>Assigning People to Tasks</vt:lpstr>
      <vt:lpstr>Resource Leveling</vt:lpstr>
      <vt:lpstr>Task Splitting and Task Delaying</vt:lpstr>
      <vt:lpstr>Activity 6 – Direct the Team Effort</vt:lpstr>
      <vt:lpstr>10 Hints for Project Leadership</vt:lpstr>
      <vt:lpstr>Activity 7 – Monitor and  Control Progress</vt:lpstr>
      <vt:lpstr>Sample Outline for Progress Report</vt:lpstr>
      <vt:lpstr>Sample Outline for a Progress Report (concluded)</vt:lpstr>
      <vt:lpstr>Progress Reporting on a Gantt Chart</vt:lpstr>
      <vt:lpstr>Change Management</vt:lpstr>
      <vt:lpstr>Expectations Management</vt:lpstr>
      <vt:lpstr>Lunar Project Expectations Management</vt:lpstr>
      <vt:lpstr>Typical, Initial Expectations  for a Project</vt:lpstr>
      <vt:lpstr>Adjusting Expectations</vt:lpstr>
      <vt:lpstr>Changing Priorities</vt:lpstr>
      <vt:lpstr>Schedule Adjustments -  Critical Path Analysis</vt:lpstr>
      <vt:lpstr>Critical Path Analysis</vt:lpstr>
      <vt:lpstr>Activity 8 – Assess Project Results and Experiences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Gary Randolph</dc:creator>
  <cp:lastModifiedBy>Information Technology</cp:lastModifiedBy>
  <cp:revision>32</cp:revision>
  <dcterms:created xsi:type="dcterms:W3CDTF">2005-07-28T14:02:23Z</dcterms:created>
  <dcterms:modified xsi:type="dcterms:W3CDTF">2013-02-03T01:08:36Z</dcterms:modified>
</cp:coreProperties>
</file>