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7010400" cy="92964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BOcxdSWMM7uppauz7iopPNU57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77E1FB-F055-4BB1-B5CE-D39ECB7586DB}">
  <a:tblStyle styleId="{9F77E1FB-F055-4BB1-B5CE-D39ECB7586D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CE6"/>
          </a:solidFill>
        </a:fill>
      </a:tcStyle>
    </a:wholeTbl>
    <a:band1H>
      <a:tcTxStyle/>
      <a:tcStyle>
        <a:tcBdr/>
        <a:fill>
          <a:solidFill>
            <a:srgbClr val="F5D8CA"/>
          </a:solidFill>
        </a:fill>
      </a:tcStyle>
    </a:band1H>
    <a:band2H>
      <a:tcTxStyle/>
      <a:tcStyle>
        <a:tcBdr/>
      </a:tcStyle>
    </a:band2H>
    <a:band1V>
      <a:tcTxStyle/>
      <a:tcStyle>
        <a:tcBdr/>
        <a:fill>
          <a:solidFill>
            <a:srgbClr val="F5D8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Hello and welcome to the valley foundation School of Nursing at San Jose State University. I plan to review with you the clinical documentation requirements. </a:t>
            </a:r>
            <a:endParaRPr/>
          </a:p>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u="sng"/>
              <a:t>E-cards are now being issued by many agencies. </a:t>
            </a:r>
            <a:endParaRPr/>
          </a:p>
          <a:p>
            <a:pPr marL="0" lvl="0" indent="0" algn="l" rtl="0">
              <a:spcBef>
                <a:spcPts val="0"/>
              </a:spcBef>
              <a:spcAft>
                <a:spcPts val="0"/>
              </a:spcAft>
              <a:buNone/>
            </a:pPr>
            <a:endParaRPr/>
          </a:p>
        </p:txBody>
      </p:sp>
      <p:sp>
        <p:nvSpPr>
          <p:cNvPr id="200" name="Google Shape;200;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For Advanced Placement RN to BSN and graduate students only if you have a current a CLS and PAL certification that does not expire in the academic year. You may use that in place of BLS</a:t>
            </a:r>
            <a:endParaRPr/>
          </a:p>
          <a:p>
            <a:pPr marL="0" lvl="0" indent="0" algn="l" rtl="0">
              <a:spcBef>
                <a:spcPts val="0"/>
              </a:spcBef>
              <a:spcAft>
                <a:spcPts val="0"/>
              </a:spcAft>
              <a:buNone/>
            </a:pPr>
            <a:r>
              <a:rPr lang="en-US"/>
              <a:t>But you need to have both certifications and they must be taken with American Heart Association approved course provider, they cannot expire during the semester and must be renewed annually.</a:t>
            </a:r>
            <a:endParaRPr/>
          </a:p>
          <a:p>
            <a:pPr marL="0" lvl="0" indent="0" algn="l" rtl="0">
              <a:spcBef>
                <a:spcPts val="0"/>
              </a:spcBef>
              <a:spcAft>
                <a:spcPts val="0"/>
              </a:spcAft>
              <a:buNone/>
            </a:pPr>
            <a:endParaRPr/>
          </a:p>
        </p:txBody>
      </p:sp>
      <p:sp>
        <p:nvSpPr>
          <p:cNvPr id="211" name="Google Shape;211;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Fit testing may be required by your clinical agency. For information on how to schedule your FIT test, please check with the SON office.  Fit testing is valid for one year. </a:t>
            </a:r>
            <a:endParaRPr/>
          </a:p>
          <a:p>
            <a:pPr marL="0" lvl="0" indent="0" algn="l" rtl="0">
              <a:spcBef>
                <a:spcPts val="0"/>
              </a:spcBef>
              <a:spcAft>
                <a:spcPts val="0"/>
              </a:spcAft>
              <a:buNone/>
            </a:pPr>
            <a:endParaRPr/>
          </a:p>
        </p:txBody>
      </p:sp>
      <p:sp>
        <p:nvSpPr>
          <p:cNvPr id="219" name="Google Shape;219;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Flu shots are usually available between late August through September and are due by October 1. If you must decline the flu shot, a declination form is required. Hospital policies regarding declination of the flu shot require students to wear masks while on site.</a:t>
            </a:r>
            <a:endParaRPr/>
          </a:p>
          <a:p>
            <a:pPr marL="0" lvl="0" indent="0" algn="l" rtl="0">
              <a:spcBef>
                <a:spcPts val="0"/>
              </a:spcBef>
              <a:spcAft>
                <a:spcPts val="0"/>
              </a:spcAft>
              <a:buNone/>
            </a:pPr>
            <a:endParaRPr/>
          </a:p>
        </p:txBody>
      </p:sp>
      <p:sp>
        <p:nvSpPr>
          <p:cNvPr id="228" name="Google Shape;228;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Quantiferon TB test is due annually. Please be sure that your lab results include the data collection or date of the test and that’s needed to set the expiration for the next time you must renew. We do not accept TB skin testing.</a:t>
            </a:r>
            <a:endParaRPr/>
          </a:p>
          <a:p>
            <a:pPr marL="0" lvl="0" indent="0" algn="l" rtl="0">
              <a:spcBef>
                <a:spcPts val="0"/>
              </a:spcBef>
              <a:spcAft>
                <a:spcPts val="0"/>
              </a:spcAft>
              <a:buNone/>
            </a:pPr>
            <a:endParaRPr/>
          </a:p>
        </p:txBody>
      </p:sp>
      <p:sp>
        <p:nvSpPr>
          <p:cNvPr id="237" name="Google Shape;237;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If you've ever had a history of a positive TB test, you do not need a chronic around blood test instead the requirements are as follows. You will need to complete a chest x ray within 12 months of starting the nursing program. In addition to submitting a copy of the chest x ray report, you will also submit a TB assessment form, which can be found at this link. This needs to be filled out and signed by your primary care provider.</a:t>
            </a:r>
            <a:endParaRPr/>
          </a:p>
          <a:p>
            <a:pPr marL="0" lvl="0" indent="0" algn="l" rtl="0">
              <a:spcBef>
                <a:spcPts val="0"/>
              </a:spcBef>
              <a:spcAft>
                <a:spcPts val="0"/>
              </a:spcAft>
              <a:buNone/>
            </a:pPr>
            <a:r>
              <a:rPr lang="en-US"/>
              <a:t>After your initial submission of the chest x ray and TB assessment form, so long as you remain symptom free, when you renew next you will submit only the TB assessment form. There is no need to repeat the chest x ray after you've submitted your initial chest x ray. If you remain symptom free.</a:t>
            </a:r>
            <a:endParaRPr/>
          </a:p>
          <a:p>
            <a:pPr marL="0" lvl="0" indent="0" algn="l" rtl="0">
              <a:spcBef>
                <a:spcPts val="0"/>
              </a:spcBef>
              <a:spcAft>
                <a:spcPts val="0"/>
              </a:spcAft>
              <a:buNone/>
            </a:pPr>
            <a:endParaRPr/>
          </a:p>
        </p:txBody>
      </p:sp>
      <p:sp>
        <p:nvSpPr>
          <p:cNvPr id="246" name="Google Shape;246;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slide outlines two requirements for measles, mumps, and rubella hepatitis B and varicella. For MMR a positive tighter or two previous vaccinations is required. For hepatitis B a reactive tighter and three previous vaccinations is required if you have a non-reactive tighter. You will be prompted by castle branch to submit a repeat of the hepatitis B series. Please note that the hepatitis B series may take up to six months. Because of this, you'll need to upload each shot as you receive them and plan to obtain these as soon as possible, if necessary. For varicella, you must submit either a positive tighter or two previous vaccinations. </a:t>
            </a:r>
            <a:endParaRPr/>
          </a:p>
        </p:txBody>
      </p:sp>
      <p:sp>
        <p:nvSpPr>
          <p:cNvPr id="254" name="Google Shape;254;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Titers are always preferred because they provide information on your immune status. They require a blood draw, and a copy the lab results uploaded to Castle branch.</a:t>
            </a:r>
            <a:endParaRPr/>
          </a:p>
          <a:p>
            <a:pPr marL="0" lvl="0" indent="0" algn="l" rtl="0">
              <a:spcBef>
                <a:spcPts val="0"/>
              </a:spcBef>
              <a:spcAft>
                <a:spcPts val="0"/>
              </a:spcAft>
              <a:buNone/>
            </a:pPr>
            <a:endParaRPr/>
          </a:p>
        </p:txBody>
      </p:sp>
      <p:sp>
        <p:nvSpPr>
          <p:cNvPr id="267" name="Google Shape;267;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For T dap. You must provide proof of a Tdap vaccination after age 19. After submission of your initial Tdap vaccination, a booster is required every 10 years. The booster may be teed up or it may be the TD booster. Please note that requirements are subject to change. When a community outbreak occurs. A Tdap vaccination is always the recommended option upon renewal because it includes the vaccination for pertussis or whooping cough. This is important as we’ve had whooping cough outbreaks in our area every few years. </a:t>
            </a:r>
            <a:endParaRPr/>
          </a:p>
          <a:p>
            <a:pPr marL="0" lvl="0" indent="0" algn="l" rtl="0">
              <a:spcBef>
                <a:spcPts val="0"/>
              </a:spcBef>
              <a:spcAft>
                <a:spcPts val="0"/>
              </a:spcAft>
              <a:buNone/>
            </a:pPr>
            <a:endParaRPr/>
          </a:p>
        </p:txBody>
      </p:sp>
      <p:sp>
        <p:nvSpPr>
          <p:cNvPr id="277" name="Google Shape;277;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You can refer to this grid. For more information on vaccination requirements and you may also refer to the specific instructions for each requirement and Castle branch.</a:t>
            </a:r>
            <a:endParaRPr/>
          </a:p>
          <a:p>
            <a:pPr marL="0" lvl="0" indent="0" algn="l" rtl="0">
              <a:spcBef>
                <a:spcPts val="0"/>
              </a:spcBef>
              <a:spcAft>
                <a:spcPts val="0"/>
              </a:spcAft>
              <a:buNone/>
            </a:pPr>
            <a:endParaRPr/>
          </a:p>
        </p:txBody>
      </p:sp>
      <p:sp>
        <p:nvSpPr>
          <p:cNvPr id="287" name="Google Shape;287;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For questions on the clinical documentation requirements, please contact me by email. I’ll also have this information up at the end if you need more time to take it down. </a:t>
            </a:r>
            <a:endParaRPr b="0"/>
          </a:p>
        </p:txBody>
      </p:sp>
      <p:sp>
        <p:nvSpPr>
          <p:cNvPr id="115" name="Google Shape;115;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Malpractice insurance from NSO is required. For information on how to obtain this, please visit this link. This insurance must be renewed annually and must not expire during the academic year, the certificate of insurance is uploaded to Castle branch. </a:t>
            </a:r>
            <a:endParaRPr/>
          </a:p>
        </p:txBody>
      </p:sp>
      <p:sp>
        <p:nvSpPr>
          <p:cNvPr id="296" name="Google Shape;296;p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3" name="Google Shape;303;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That concludes our slides again if you have additional questions, please reach out to your castle branch coordinator. For information on technical support, you can contact castle branch by phone. Again, thank you for your time and welcome to the valley foundation School of Nursing.</a:t>
            </a:r>
            <a:endParaRPr/>
          </a:p>
        </p:txBody>
      </p:sp>
      <p:sp>
        <p:nvSpPr>
          <p:cNvPr id="311" name="Google Shape;311;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9" name="Google Shape;319;p2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best contact for CastleBranch technical assistance is the vendor. They can help with any issues with uploading documents. You can call them and there is also an option to chat with them by logging into your Castle Branch Account. For more information you can visit this page.  </a:t>
            </a:r>
            <a:endParaRPr/>
          </a:p>
        </p:txBody>
      </p:sp>
      <p:sp>
        <p:nvSpPr>
          <p:cNvPr id="126" name="Google Shape;126;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By now most of you have created your Castle Branch Accounts and completed your compliance documentation. A couple of key things I want to call your attention to: The deadlines for Castle branch renewals is currently January 1</a:t>
            </a:r>
            <a:r>
              <a:rPr lang="en-US" baseline="30000"/>
              <a:t>st</a:t>
            </a:r>
            <a:r>
              <a:rPr lang="en-US"/>
              <a:t> for Spring and August 1</a:t>
            </a:r>
            <a:r>
              <a:rPr lang="en-US" baseline="30000"/>
              <a:t>st</a:t>
            </a:r>
            <a:r>
              <a:rPr lang="en-US"/>
              <a:t> for Fall. This deadline is for the bachelor program and the Advanced Placement RN to BSN programs. Flu shots are due by October 1 and must be updated yearly. </a:t>
            </a:r>
            <a:endParaRPr/>
          </a:p>
          <a:p>
            <a:pPr marL="0" lvl="0" indent="0" algn="l" rtl="0">
              <a:spcBef>
                <a:spcPts val="0"/>
              </a:spcBef>
              <a:spcAft>
                <a:spcPts val="0"/>
              </a:spcAft>
              <a:buNone/>
            </a:pPr>
            <a:endParaRPr/>
          </a:p>
        </p:txBody>
      </p:sp>
      <p:sp>
        <p:nvSpPr>
          <p:cNvPr id="137" name="Google Shape;137;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 clear drug screen and background check is required upon entrance to the program. Depending on the hospital agencies, you're assigned to for clinical an updated drug screen and/or background check may be required as you progress through the program. </a:t>
            </a:r>
            <a:endParaRPr/>
          </a:p>
          <a:p>
            <a:pPr marL="0" lvl="0" indent="0" algn="l" rtl="0">
              <a:spcBef>
                <a:spcPts val="0"/>
              </a:spcBef>
              <a:spcAft>
                <a:spcPts val="0"/>
              </a:spcAft>
              <a:buNone/>
            </a:pPr>
            <a:r>
              <a:rPr lang="en-US"/>
              <a:t>If you have any changes to your drug screen, background check, or driver’s license status during your time in the program, you must notify the castle branch compliance coordinator and the director of the school of nursing as soon as possible. </a:t>
            </a:r>
            <a:endParaRPr/>
          </a:p>
          <a:p>
            <a:pPr marL="0" lvl="0" indent="0" algn="l" rtl="0">
              <a:spcBef>
                <a:spcPts val="0"/>
              </a:spcBef>
              <a:spcAft>
                <a:spcPts val="0"/>
              </a:spcAft>
              <a:buNone/>
            </a:pPr>
            <a:r>
              <a:rPr lang="en-US"/>
              <a:t>Please be mindful of the company you keep since those we spend time with influence us. If you chose to consume alcoholic beverages, plan ahead and always have a designated driver. You have worked very hard to get here and we want to support you to be successful and this is why we must cover this information so that you can prepare ahead to be safe, to keep others safe, and to be responsible as a professional student nurse.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Health insurance is required, while in the program. If you need to apply for health insurance, you can visit www.coveredca.com. Your health insurance card must be uploaded to Castle branch. Your name must be on the card and if your name is not on the card, additional support documentation in the form of a letter verifying your coverage is required. Please upload new cards when changes in coverage occur. This is required so that the latest and most current card is in Castle branch. Insurance must include coverage for 24/7 hospital stay and emergency room coverage.</a:t>
            </a:r>
            <a:endParaRPr/>
          </a:p>
          <a:p>
            <a:pPr marL="0" lvl="0" indent="0" algn="l" rtl="0">
              <a:spcBef>
                <a:spcPts val="0"/>
              </a:spcBef>
              <a:spcAft>
                <a:spcPts val="0"/>
              </a:spcAft>
              <a:buNone/>
            </a:pPr>
            <a:endParaRPr/>
          </a:p>
        </p:txBody>
      </p:sp>
      <p:sp>
        <p:nvSpPr>
          <p:cNvPr id="158" name="Google Shape;158;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health statement must be signed by your primary health care provider. If you have a change in health status, please contact your provider to update this form and notify your compliance coordinator. Examples of changes in health status may include an injury, mental health concern, surgery, vision or hearing changes.</a:t>
            </a:r>
            <a:endParaRPr/>
          </a:p>
          <a:p>
            <a:pPr marL="0" lvl="0" indent="0" algn="l" rtl="0">
              <a:spcBef>
                <a:spcPts val="0"/>
              </a:spcBef>
              <a:spcAft>
                <a:spcPts val="0"/>
              </a:spcAft>
              <a:buNone/>
            </a:pPr>
            <a:endParaRPr/>
          </a:p>
        </p:txBody>
      </p:sp>
      <p:sp>
        <p:nvSpPr>
          <p:cNvPr id="167" name="Google Shape;167;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CPR is required and it must be renewed annually. CPR cannot expire during the semester. It must be taken with an American Heart Association approved training provider and no online classes are accepted currently</a:t>
            </a:r>
            <a:endParaRPr/>
          </a:p>
          <a:p>
            <a:pPr marL="0" lvl="0" indent="0" algn="l" rtl="0">
              <a:spcBef>
                <a:spcPts val="0"/>
              </a:spcBef>
              <a:spcAft>
                <a:spcPts val="0"/>
              </a:spcAft>
              <a:buNone/>
            </a:pPr>
            <a:r>
              <a:rPr lang="en-US"/>
              <a:t>The cards look like this. Some agencies are moving to a certificate. I'll show you what that looks like in a moment, please note that the card will have an expiration date for a two-year period. However, it must still be updated yearly. </a:t>
            </a:r>
            <a:endParaRPr/>
          </a:p>
        </p:txBody>
      </p:sp>
      <p:sp>
        <p:nvSpPr>
          <p:cNvPr id="176" name="Google Shape;176;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u="sng"/>
              <a:t>CPR course must be taken with an American Heart Association (AHA) approved course provider. </a:t>
            </a:r>
            <a:r>
              <a:rPr lang="en-US"/>
              <a:t>This will be indicated on the back of the card or front of the e-card. Please confirm you have the right course when booking. </a:t>
            </a:r>
            <a:endParaRPr/>
          </a:p>
          <a:p>
            <a:pPr marL="0" lvl="0" indent="0" algn="l" rtl="0">
              <a:spcBef>
                <a:spcPts val="0"/>
              </a:spcBef>
              <a:spcAft>
                <a:spcPts val="0"/>
              </a:spcAft>
              <a:buNone/>
            </a:pPr>
            <a:endParaRPr/>
          </a:p>
        </p:txBody>
      </p:sp>
      <p:sp>
        <p:nvSpPr>
          <p:cNvPr id="187" name="Google Shape;187;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5"/>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5"/>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5"/>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5"/>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2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25"/>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3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4"/>
          <p:cNvSpPr txBox="1">
            <a:spLocks noGrp="1"/>
          </p:cNvSpPr>
          <p:nvPr>
            <p:ph type="body" idx="1"/>
          </p:nvPr>
        </p:nvSpPr>
        <p:spPr>
          <a:xfrm rot="5400000">
            <a:off x="2583179" y="85514"/>
            <a:ext cx="4023360" cy="75438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3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5"/>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5"/>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5"/>
          <p:cNvSpPr txBox="1">
            <a:spLocks noGrp="1"/>
          </p:cNvSpPr>
          <p:nvPr>
            <p:ph type="title"/>
          </p:nvPr>
        </p:nvSpPr>
        <p:spPr>
          <a:xfrm rot="5400000">
            <a:off x="4650802" y="2307652"/>
            <a:ext cx="5757421"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5"/>
          <p:cNvSpPr txBox="1">
            <a:spLocks noGrp="1"/>
          </p:cNvSpPr>
          <p:nvPr>
            <p:ph type="body" idx="1"/>
          </p:nvPr>
        </p:nvSpPr>
        <p:spPr>
          <a:xfrm rot="5400000">
            <a:off x="650303" y="393126"/>
            <a:ext cx="5757420" cy="5800725"/>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3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5"/>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2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2296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6" name="Google Shape;36;p27"/>
          <p:cNvSpPr txBox="1">
            <a:spLocks noGrp="1"/>
          </p:cNvSpPr>
          <p:nvPr>
            <p:ph type="body" idx="2"/>
          </p:nvPr>
        </p:nvSpPr>
        <p:spPr>
          <a:xfrm>
            <a:off x="822960" y="2582334"/>
            <a:ext cx="370332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27"/>
          <p:cNvSpPr txBox="1">
            <a:spLocks noGrp="1"/>
          </p:cNvSpPr>
          <p:nvPr>
            <p:ph type="body" idx="3"/>
          </p:nvPr>
        </p:nvSpPr>
        <p:spPr>
          <a:xfrm>
            <a:off x="466344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27"/>
          <p:cNvSpPr txBox="1">
            <a:spLocks noGrp="1"/>
          </p:cNvSpPr>
          <p:nvPr>
            <p:ph type="body" idx="4"/>
          </p:nvPr>
        </p:nvSpPr>
        <p:spPr>
          <a:xfrm>
            <a:off x="4663440" y="2582334"/>
            <a:ext cx="370332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2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822960" y="1845734"/>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29"/>
          <p:cNvSpPr txBox="1">
            <a:spLocks noGrp="1"/>
          </p:cNvSpPr>
          <p:nvPr>
            <p:ph type="body" idx="2"/>
          </p:nvPr>
        </p:nvSpPr>
        <p:spPr>
          <a:xfrm>
            <a:off x="4663440" y="1845736"/>
            <a:ext cx="3703320"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2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0"/>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0"/>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31"/>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1"/>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1"/>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1"/>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5" name="Google Shape;65;p3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8" name="Google Shape;68;p31"/>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32"/>
          <p:cNvSpPr/>
          <p:nvPr/>
        </p:nvSpPr>
        <p:spPr>
          <a:xfrm>
            <a:off x="13"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2"/>
          <p:cNvSpPr/>
          <p:nvPr/>
        </p:nvSpPr>
        <p:spPr>
          <a:xfrm>
            <a:off x="3030053"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2"/>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2"/>
          <p:cNvSpPr txBox="1">
            <a:spLocks noGrp="1"/>
          </p:cNvSpPr>
          <p:nvPr>
            <p:ph type="body" idx="1"/>
          </p:nvPr>
        </p:nvSpPr>
        <p:spPr>
          <a:xfrm>
            <a:off x="3460237" y="731520"/>
            <a:ext cx="5009393"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32"/>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32"/>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33"/>
          <p:cNvSpPr/>
          <p:nvPr/>
        </p:nvSpPr>
        <p:spPr>
          <a:xfrm>
            <a:off x="0" y="4953000"/>
            <a:ext cx="9141619"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3"/>
          <p:cNvSpPr/>
          <p:nvPr/>
        </p:nvSpPr>
        <p:spPr>
          <a:xfrm>
            <a:off x="12" y="491507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3"/>
          <p:cNvSpPr txBox="1">
            <a:spLocks noGrp="1"/>
          </p:cNvSpPr>
          <p:nvPr>
            <p:ph type="title"/>
          </p:nvPr>
        </p:nvSpPr>
        <p:spPr>
          <a:xfrm>
            <a:off x="822960" y="5074920"/>
            <a:ext cx="7589520"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33"/>
          <p:cNvPicPr preferRelativeResize="0">
            <a:picLocks noGrp="1"/>
          </p:cNvPicPr>
          <p:nvPr>
            <p:ph type="pic" idx="2"/>
          </p:nvPr>
        </p:nvPicPr>
        <p:blipFill/>
        <p:spPr>
          <a:xfrm>
            <a:off x="12" y="0"/>
            <a:ext cx="9143989" cy="4915076"/>
          </a:xfrm>
          <a:prstGeom prst="rect">
            <a:avLst/>
          </a:prstGeom>
          <a:blipFill rotWithShape="1">
            <a:blip r:embed="rId2">
              <a:alphaModFix/>
            </a:blip>
            <a:stretch>
              <a:fillRect/>
            </a:stretch>
          </a:blipFill>
          <a:ln>
            <a:noFill/>
          </a:ln>
        </p:spPr>
      </p:pic>
      <p:sp>
        <p:nvSpPr>
          <p:cNvPr id="83" name="Google Shape;83;p33"/>
          <p:cNvSpPr txBox="1">
            <a:spLocks noGrp="1"/>
          </p:cNvSpPr>
          <p:nvPr>
            <p:ph type="body" idx="1"/>
          </p:nvPr>
        </p:nvSpPr>
        <p:spPr>
          <a:xfrm>
            <a:off x="822959" y="5907024"/>
            <a:ext cx="758952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3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3"/>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44705"/>
          </a:schemeClr>
        </a:solidFill>
        <a:effectLst/>
      </p:bgPr>
    </p:bg>
    <p:spTree>
      <p:nvGrpSpPr>
        <p:cNvPr id="1" name="Shape 9"/>
        <p:cNvGrpSpPr/>
        <p:nvPr/>
      </p:nvGrpSpPr>
      <p:grpSpPr>
        <a:xfrm>
          <a:off x="0" y="0"/>
          <a:ext cx="0" cy="0"/>
          <a:chOff x="0" y="0"/>
          <a:chExt cx="0" cy="0"/>
        </a:xfrm>
      </p:grpSpPr>
      <p:sp>
        <p:nvSpPr>
          <p:cNvPr id="10" name="Google Shape;10;p24"/>
          <p:cNvSpPr/>
          <p:nvPr/>
        </p:nvSpPr>
        <p:spPr>
          <a:xfrm>
            <a:off x="0" y="6400800"/>
            <a:ext cx="9144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4"/>
          <p:cNvSpPr/>
          <p:nvPr/>
        </p:nvSpPr>
        <p:spPr>
          <a:xfrm>
            <a:off x="0" y="6334315"/>
            <a:ext cx="9144001" cy="659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4"/>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24"/>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jsu.edu/nursing/docs/2018%20Flu%20Immunization%20Declination%20Form.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jsu.edu/nursing/docs/TB_annual_questionnaire.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jsu.edu/nursing/docs/NSO%20Malpractice%20Notice%202015.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2.calstate.edu/csu-system/news/Pages/California-State-University-to-Implement-COVID-19-Vaccination-Requirement-for-Fall-2021-Term.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sjsu.edu/medical/services/covid-vaccine.ph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discover.castlebranch.com/contact-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ortal.castlebranch.com/NU1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coveredca.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sjsu.edu/nursing/docs/2018%20health%20Statement.doc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pic>
        <p:nvPicPr>
          <p:cNvPr id="106" name="Google Shape;106;p1"/>
          <p:cNvPicPr preferRelativeResize="0"/>
          <p:nvPr/>
        </p:nvPicPr>
        <p:blipFill rotWithShape="1">
          <a:blip r:embed="rId3">
            <a:alphaModFix amt="35000"/>
          </a:blip>
          <a:srcRect l="2" r="10996" b="-1"/>
          <a:stretch/>
        </p:blipFill>
        <p:spPr>
          <a:xfrm>
            <a:off x="20" y="10"/>
            <a:ext cx="9143980" cy="6857990"/>
          </a:xfrm>
          <a:prstGeom prst="rect">
            <a:avLst/>
          </a:prstGeom>
          <a:noFill/>
          <a:ln>
            <a:noFill/>
          </a:ln>
        </p:spPr>
      </p:pic>
      <p:sp>
        <p:nvSpPr>
          <p:cNvPr id="107" name="Google Shape;107;p1"/>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7400"/>
              <a:buFont typeface="Century Gothic"/>
              <a:buNone/>
            </a:pPr>
            <a:r>
              <a:rPr lang="en-US" sz="7400">
                <a:latin typeface="Century Gothic"/>
                <a:ea typeface="Century Gothic"/>
                <a:cs typeface="Century Gothic"/>
                <a:sym typeface="Century Gothic"/>
              </a:rPr>
              <a:t>Clinical Documentation Requirements</a:t>
            </a:r>
            <a:endParaRPr/>
          </a:p>
        </p:txBody>
      </p:sp>
      <p:cxnSp>
        <p:nvCxnSpPr>
          <p:cNvPr id="108" name="Google Shape;108;p1"/>
          <p:cNvCxnSpPr/>
          <p:nvPr/>
        </p:nvCxnSpPr>
        <p:spPr>
          <a:xfrm>
            <a:off x="905743" y="4343400"/>
            <a:ext cx="7406640"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109" name="Google Shape;109;p1"/>
          <p:cNvSpPr/>
          <p:nvPr/>
        </p:nvSpPr>
        <p:spPr>
          <a:xfrm>
            <a:off x="11" y="6334316"/>
            <a:ext cx="9143989"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a:off x="0" y="6400800"/>
            <a:ext cx="9144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txBox="1"/>
          <p:nvPr/>
        </p:nvSpPr>
        <p:spPr>
          <a:xfrm>
            <a:off x="825038" y="4455620"/>
            <a:ext cx="7543800" cy="1143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1800" b="1" i="0" u="none" strike="noStrike" cap="none">
                <a:solidFill>
                  <a:srgbClr val="262626"/>
                </a:solidFill>
                <a:latin typeface="Calibri"/>
                <a:ea typeface="Calibri"/>
                <a:cs typeface="Calibri"/>
                <a:sym typeface="Calibri"/>
              </a:rPr>
              <a:t>SAN JOSÉ STATE UNIVERSITY</a:t>
            </a:r>
            <a:endParaRPr/>
          </a:p>
          <a:p>
            <a:pPr marL="0" marR="0" lvl="0" indent="0" algn="l" rtl="0">
              <a:spcBef>
                <a:spcPts val="600"/>
              </a:spcBef>
              <a:spcAft>
                <a:spcPts val="0"/>
              </a:spcAft>
              <a:buNone/>
            </a:pPr>
            <a:r>
              <a:rPr lang="en-US" sz="1800" b="1" i="0" u="none" strike="noStrike" cap="none">
                <a:solidFill>
                  <a:srgbClr val="262626"/>
                </a:solidFill>
                <a:latin typeface="Calibri"/>
                <a:ea typeface="Calibri"/>
                <a:cs typeface="Calibri"/>
                <a:sym typeface="Calibri"/>
              </a:rPr>
              <a:t>The Valley Foundation School of Nursing </a:t>
            </a:r>
            <a:endParaRPr/>
          </a:p>
          <a:p>
            <a:pPr marL="0" marR="0" lvl="0" indent="0" algn="l" rtl="0">
              <a:spcBef>
                <a:spcPts val="600"/>
              </a:spcBef>
              <a:spcAft>
                <a:spcPts val="0"/>
              </a:spcAft>
              <a:buNone/>
            </a:pPr>
            <a:endParaRPr sz="1800" b="1" i="0" u="none" strike="noStrike" cap="none">
              <a:solidFill>
                <a:srgbClr val="26262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800099" y="173951"/>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CPR (continued)</a:t>
            </a:r>
            <a:br>
              <a:rPr lang="en-US"/>
            </a:br>
            <a:endParaRPr/>
          </a:p>
        </p:txBody>
      </p:sp>
      <p:sp>
        <p:nvSpPr>
          <p:cNvPr id="203" name="Google Shape;203;p10" descr="Image result for American health CPR card"/>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10" descr="Image result for American health CPR card"/>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0"/>
          <p:cNvSpPr txBox="1"/>
          <p:nvPr/>
        </p:nvSpPr>
        <p:spPr>
          <a:xfrm>
            <a:off x="307975" y="1054388"/>
            <a:ext cx="8455024"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E-cards are now being issued by many agencies. </a:t>
            </a:r>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p:txBody>
      </p:sp>
      <p:sp>
        <p:nvSpPr>
          <p:cNvPr id="206" name="Google Shape;206;p1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07" name="Google Shape;207;p10"/>
          <p:cNvPicPr preferRelativeResize="0"/>
          <p:nvPr/>
        </p:nvPicPr>
        <p:blipFill rotWithShape="1">
          <a:blip r:embed="rId3">
            <a:alphaModFix/>
          </a:blip>
          <a:srcRect/>
          <a:stretch/>
        </p:blipFill>
        <p:spPr>
          <a:xfrm>
            <a:off x="1905000" y="1596911"/>
            <a:ext cx="5867400" cy="51771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304800" y="228600"/>
            <a:ext cx="8534400" cy="114469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3F3F3F"/>
              </a:buClr>
              <a:buSzPct val="100000"/>
              <a:buFont typeface="Century Gothic"/>
              <a:buNone/>
            </a:pPr>
            <a:br>
              <a:rPr lang="en-US" sz="3200">
                <a:solidFill>
                  <a:srgbClr val="3F3F3F"/>
                </a:solidFill>
                <a:latin typeface="Century Gothic"/>
                <a:ea typeface="Century Gothic"/>
                <a:cs typeface="Century Gothic"/>
                <a:sym typeface="Century Gothic"/>
              </a:rPr>
            </a:br>
            <a:r>
              <a:rPr lang="en-US">
                <a:solidFill>
                  <a:srgbClr val="3F3F3F"/>
                </a:solidFill>
              </a:rPr>
              <a:t>CPR (continued)</a:t>
            </a:r>
            <a:br>
              <a:rPr lang="en-US">
                <a:solidFill>
                  <a:srgbClr val="3F3F3F"/>
                </a:solidFill>
              </a:rPr>
            </a:br>
            <a:r>
              <a:rPr lang="en-US" sz="4000">
                <a:solidFill>
                  <a:srgbClr val="3F3F3F"/>
                </a:solidFill>
                <a:latin typeface="Century Gothic"/>
                <a:ea typeface="Century Gothic"/>
                <a:cs typeface="Century Gothic"/>
                <a:sym typeface="Century Gothic"/>
              </a:rPr>
              <a:t>RN to BSN and Graduate Students</a:t>
            </a:r>
            <a:endParaRPr sz="4000"/>
          </a:p>
        </p:txBody>
      </p:sp>
      <p:sp>
        <p:nvSpPr>
          <p:cNvPr id="214" name="Google Shape;214;p11"/>
          <p:cNvSpPr txBox="1">
            <a:spLocks noGrp="1"/>
          </p:cNvSpPr>
          <p:nvPr>
            <p:ph type="body" idx="1"/>
          </p:nvPr>
        </p:nvSpPr>
        <p:spPr>
          <a:xfrm>
            <a:off x="563880" y="2133600"/>
            <a:ext cx="8061960" cy="3276599"/>
          </a:xfrm>
          <a:prstGeom prst="rect">
            <a:avLst/>
          </a:prstGeom>
          <a:noFill/>
          <a:ln>
            <a:noFill/>
          </a:ln>
        </p:spPr>
        <p:txBody>
          <a:bodyPr spcFirstLastPara="1" wrap="square" lIns="0" tIns="45700" rIns="0" bIns="45700" anchor="t" anchorCtr="0">
            <a:normAutofit lnSpcReduction="10000"/>
          </a:bodyPr>
          <a:lstStyle/>
          <a:p>
            <a:pPr marL="0" lvl="0" indent="0" algn="l" rtl="0">
              <a:lnSpc>
                <a:spcPct val="90000"/>
              </a:lnSpc>
              <a:spcBef>
                <a:spcPts val="0"/>
              </a:spcBef>
              <a:spcAft>
                <a:spcPts val="0"/>
              </a:spcAft>
              <a:buSzPts val="2800"/>
              <a:buNone/>
            </a:pPr>
            <a:r>
              <a:rPr lang="en-US" sz="2800"/>
              <a:t>ACLS and PALS</a:t>
            </a:r>
            <a:endParaRPr/>
          </a:p>
          <a:p>
            <a:pPr marL="396875" lvl="0" indent="-396875" algn="l" rtl="0">
              <a:lnSpc>
                <a:spcPct val="90000"/>
              </a:lnSpc>
              <a:spcBef>
                <a:spcPts val="1400"/>
              </a:spcBef>
              <a:spcAft>
                <a:spcPts val="0"/>
              </a:spcAft>
              <a:buSzPts val="2000"/>
              <a:buFont typeface="Noto Sans Symbols"/>
              <a:buChar char="❖"/>
            </a:pPr>
            <a:r>
              <a:rPr lang="en-US"/>
              <a:t>If you have current ACLS </a:t>
            </a:r>
            <a:r>
              <a:rPr lang="en-US" b="1" u="sng"/>
              <a:t>and</a:t>
            </a:r>
            <a:r>
              <a:rPr lang="en-US"/>
              <a:t> PALS certifications, which </a:t>
            </a:r>
            <a:r>
              <a:rPr lang="en-US" b="1"/>
              <a:t>do not expire </a:t>
            </a:r>
            <a:r>
              <a:rPr lang="en-US"/>
              <a:t>during the academic year – you may use those certifications instead of Basic Life Support (BLS). </a:t>
            </a:r>
            <a:endParaRPr/>
          </a:p>
          <a:p>
            <a:pPr marL="396875" lvl="0" indent="-396875" algn="l" rtl="0">
              <a:lnSpc>
                <a:spcPct val="90000"/>
              </a:lnSpc>
              <a:spcBef>
                <a:spcPts val="1400"/>
              </a:spcBef>
              <a:spcAft>
                <a:spcPts val="0"/>
              </a:spcAft>
              <a:buSzPts val="2000"/>
              <a:buFont typeface="Noto Sans Symbols"/>
              <a:buChar char="❖"/>
            </a:pPr>
            <a:r>
              <a:rPr lang="en-US"/>
              <a:t>You must have both, and must still follow the </a:t>
            </a:r>
            <a:r>
              <a:rPr lang="en-US" b="1"/>
              <a:t>annual renewal </a:t>
            </a:r>
            <a:r>
              <a:rPr lang="en-US"/>
              <a:t>requirement.</a:t>
            </a:r>
            <a:endParaRPr/>
          </a:p>
          <a:p>
            <a:pPr marL="396875" lvl="0" indent="-396875" algn="l" rtl="0">
              <a:lnSpc>
                <a:spcPct val="90000"/>
              </a:lnSpc>
              <a:spcBef>
                <a:spcPts val="1400"/>
              </a:spcBef>
              <a:spcAft>
                <a:spcPts val="0"/>
              </a:spcAft>
              <a:buSzPts val="2000"/>
              <a:buFont typeface="Noto Sans Symbols"/>
              <a:buChar char="❖"/>
            </a:pPr>
            <a:r>
              <a:rPr lang="en-US"/>
              <a:t>ACLS and PALS must be taken with an American Heart Association (AHA) approved course provider or equivalent. </a:t>
            </a:r>
            <a:endParaRPr/>
          </a:p>
          <a:p>
            <a:pPr marL="396875" lvl="0" indent="-396875" algn="l" rtl="0">
              <a:lnSpc>
                <a:spcPct val="90000"/>
              </a:lnSpc>
              <a:spcBef>
                <a:spcPts val="1400"/>
              </a:spcBef>
              <a:spcAft>
                <a:spcPts val="0"/>
              </a:spcAft>
              <a:buSzPts val="2000"/>
              <a:buFont typeface="Noto Sans Symbols"/>
              <a:buChar char="❖"/>
            </a:pPr>
            <a:r>
              <a:rPr lang="en-US"/>
              <a:t>Certifications can not expire during the semester.</a:t>
            </a:r>
            <a:endParaRPr/>
          </a:p>
        </p:txBody>
      </p:sp>
      <p:sp>
        <p:nvSpPr>
          <p:cNvPr id="215" name="Google Shape;215;p1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a:spLocks noGrp="1"/>
          </p:cNvSpPr>
          <p:nvPr>
            <p:ph type="title"/>
          </p:nvPr>
        </p:nvSpPr>
        <p:spPr>
          <a:xfrm>
            <a:off x="800100" y="402706"/>
            <a:ext cx="7543800" cy="87796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Fit Testing        </a:t>
            </a:r>
            <a:endParaRPr/>
          </a:p>
        </p:txBody>
      </p:sp>
      <p:sp>
        <p:nvSpPr>
          <p:cNvPr id="222" name="Google Shape;222;p12"/>
          <p:cNvSpPr txBox="1">
            <a:spLocks noGrp="1"/>
          </p:cNvSpPr>
          <p:nvPr>
            <p:ph type="body" idx="1"/>
          </p:nvPr>
        </p:nvSpPr>
        <p:spPr>
          <a:xfrm>
            <a:off x="533400" y="1828800"/>
            <a:ext cx="8077200" cy="2971800"/>
          </a:xfrm>
          <a:prstGeom prst="rect">
            <a:avLst/>
          </a:prstGeom>
          <a:noFill/>
          <a:ln>
            <a:noFill/>
          </a:ln>
        </p:spPr>
        <p:txBody>
          <a:bodyPr spcFirstLastPara="1" wrap="square" lIns="0" tIns="45700" rIns="0" bIns="45700" anchor="t" anchorCtr="0">
            <a:normAutofit/>
          </a:bodyPr>
          <a:lstStyle/>
          <a:p>
            <a:pPr marL="288925" lvl="0" indent="-288925" algn="l" rtl="0">
              <a:lnSpc>
                <a:spcPct val="150000"/>
              </a:lnSpc>
              <a:spcBef>
                <a:spcPts val="0"/>
              </a:spcBef>
              <a:spcAft>
                <a:spcPts val="0"/>
              </a:spcAft>
              <a:buSzPts val="2200"/>
              <a:buFont typeface="Noto Sans Symbols"/>
              <a:buChar char="❖"/>
            </a:pPr>
            <a:r>
              <a:rPr lang="en-US" sz="2200"/>
              <a:t>Fit testing (respiratory mask fitting) </a:t>
            </a:r>
            <a:r>
              <a:rPr lang="en-US" sz="2200" b="1" u="sng"/>
              <a:t>may</a:t>
            </a:r>
            <a:r>
              <a:rPr lang="en-US" sz="2200"/>
              <a:t> be required by your clinical site – you will be informed prior to beginning that clinical.</a:t>
            </a:r>
            <a:endParaRPr/>
          </a:p>
          <a:p>
            <a:pPr marL="288925" lvl="0" indent="-288925" algn="l" rtl="0">
              <a:lnSpc>
                <a:spcPct val="150000"/>
              </a:lnSpc>
              <a:spcBef>
                <a:spcPts val="1400"/>
              </a:spcBef>
              <a:spcAft>
                <a:spcPts val="0"/>
              </a:spcAft>
              <a:buSzPts val="2200"/>
              <a:buFont typeface="Noto Sans Symbols"/>
              <a:buChar char="❖"/>
            </a:pPr>
            <a:r>
              <a:rPr lang="en-US" sz="2200"/>
              <a:t>You will be given information prior to each semester for scheduling a fit test. </a:t>
            </a:r>
            <a:endParaRPr/>
          </a:p>
          <a:p>
            <a:pPr marL="288925" lvl="0" indent="-288925" algn="l" rtl="0">
              <a:lnSpc>
                <a:spcPct val="150000"/>
              </a:lnSpc>
              <a:spcBef>
                <a:spcPts val="1400"/>
              </a:spcBef>
              <a:spcAft>
                <a:spcPts val="0"/>
              </a:spcAft>
              <a:buSzPts val="2200"/>
              <a:buFont typeface="Noto Sans Symbols"/>
              <a:buChar char="❖"/>
            </a:pPr>
            <a:r>
              <a:rPr lang="en-US" sz="2200"/>
              <a:t>Valid for 1 year (or two semesters).</a:t>
            </a:r>
            <a:endParaRPr/>
          </a:p>
        </p:txBody>
      </p:sp>
      <p:sp>
        <p:nvSpPr>
          <p:cNvPr id="223" name="Google Shape;223;p1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24" name="Google Shape;224;p12" descr="Fit Testing Basics Qualitative or Quantitative?"/>
          <p:cNvPicPr preferRelativeResize="0"/>
          <p:nvPr/>
        </p:nvPicPr>
        <p:blipFill rotWithShape="1">
          <a:blip r:embed="rId3">
            <a:alphaModFix/>
          </a:blip>
          <a:srcRect/>
          <a:stretch/>
        </p:blipFill>
        <p:spPr>
          <a:xfrm>
            <a:off x="5229842" y="3962400"/>
            <a:ext cx="3914158" cy="2266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sp>
        <p:nvSpPr>
          <p:cNvPr id="230" name="Google Shape;230;p13"/>
          <p:cNvSpPr txBox="1">
            <a:spLocks noGrp="1"/>
          </p:cNvSpPr>
          <p:nvPr>
            <p:ph type="title"/>
          </p:nvPr>
        </p:nvSpPr>
        <p:spPr>
          <a:xfrm>
            <a:off x="800100" y="304800"/>
            <a:ext cx="7543800" cy="750682"/>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Flu Shots</a:t>
            </a:r>
            <a:endParaRPr/>
          </a:p>
        </p:txBody>
      </p:sp>
      <p:sp>
        <p:nvSpPr>
          <p:cNvPr id="231" name="Google Shape;231;p13"/>
          <p:cNvSpPr txBox="1">
            <a:spLocks noGrp="1"/>
          </p:cNvSpPr>
          <p:nvPr>
            <p:ph type="body" idx="1"/>
          </p:nvPr>
        </p:nvSpPr>
        <p:spPr>
          <a:xfrm>
            <a:off x="228600" y="1905000"/>
            <a:ext cx="8572500" cy="26670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400"/>
              <a:buNone/>
            </a:pPr>
            <a:r>
              <a:rPr lang="en-US" sz="2400"/>
              <a:t>Updated, annual Flu Immunization (flu shot) is due by October 1</a:t>
            </a:r>
            <a:r>
              <a:rPr lang="en-US" sz="2400" baseline="30000"/>
              <a:t>st</a:t>
            </a:r>
            <a:r>
              <a:rPr lang="en-US" sz="2400"/>
              <a:t> </a:t>
            </a:r>
            <a:endParaRPr/>
          </a:p>
          <a:p>
            <a:pPr marL="342900" lvl="0" indent="-342900" algn="l" rtl="0">
              <a:lnSpc>
                <a:spcPct val="90000"/>
              </a:lnSpc>
              <a:spcBef>
                <a:spcPts val="1400"/>
              </a:spcBef>
              <a:spcAft>
                <a:spcPts val="0"/>
              </a:spcAft>
              <a:buSzPts val="2000"/>
              <a:buFont typeface="Noto Sans Symbols"/>
              <a:buChar char="❖"/>
            </a:pPr>
            <a:r>
              <a:rPr lang="en-US"/>
              <a:t>Usually available between late August </a:t>
            </a:r>
            <a:r>
              <a:rPr lang="en-US">
                <a:solidFill>
                  <a:schemeClr val="dk1"/>
                </a:solidFill>
              </a:rPr>
              <a:t>thru Sept</a:t>
            </a:r>
            <a:r>
              <a:rPr lang="en-US"/>
              <a:t>.</a:t>
            </a:r>
            <a:endParaRPr/>
          </a:p>
          <a:p>
            <a:pPr marL="285750" lvl="0" indent="-285750" algn="l" rtl="0">
              <a:lnSpc>
                <a:spcPct val="90000"/>
              </a:lnSpc>
              <a:spcBef>
                <a:spcPts val="1400"/>
              </a:spcBef>
              <a:spcAft>
                <a:spcPts val="0"/>
              </a:spcAft>
              <a:buClr>
                <a:schemeClr val="accent1"/>
              </a:buClr>
              <a:buSzPts val="2000"/>
              <a:buFont typeface="Noto Sans Symbols"/>
              <a:buChar char="❖"/>
            </a:pPr>
            <a:r>
              <a:rPr lang="en-US"/>
              <a:t>Declination form: </a:t>
            </a:r>
            <a:r>
              <a:rPr lang="en-US" sz="1600" u="sng">
                <a:solidFill>
                  <a:schemeClr val="hlink"/>
                </a:solidFill>
                <a:hlinkClick r:id="rId3"/>
              </a:rPr>
              <a:t>https://www.sjsu.edu/nursing/docs/2018%20Flu%20Immunization%20Declination%20Form.docx</a:t>
            </a:r>
            <a:endParaRPr sz="1600"/>
          </a:p>
          <a:p>
            <a:pPr marL="288925" lvl="0" indent="-288925" algn="l" rtl="0">
              <a:lnSpc>
                <a:spcPct val="90000"/>
              </a:lnSpc>
              <a:spcBef>
                <a:spcPts val="1400"/>
              </a:spcBef>
              <a:spcAft>
                <a:spcPts val="0"/>
              </a:spcAft>
              <a:buSzPts val="2000"/>
              <a:buFont typeface="Noto Sans Symbols"/>
              <a:buChar char="❖"/>
            </a:pPr>
            <a:r>
              <a:rPr lang="en-US"/>
              <a:t>Hospital policies regarding declination of the flu shot require students to wear masks while on site – not all clinical site will accept a declination form.</a:t>
            </a:r>
            <a:endParaRPr/>
          </a:p>
        </p:txBody>
      </p:sp>
      <p:sp>
        <p:nvSpPr>
          <p:cNvPr id="232" name="Google Shape;232;p1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33" name="Google Shape;233;p13" descr="The Importance of Getting Your Child's Flu Shot Early: Dr. Soos Pediatrics:  Pediatrics"/>
          <p:cNvPicPr preferRelativeResize="0"/>
          <p:nvPr/>
        </p:nvPicPr>
        <p:blipFill rotWithShape="1">
          <a:blip r:embed="rId4">
            <a:alphaModFix/>
          </a:blip>
          <a:srcRect/>
          <a:stretch/>
        </p:blipFill>
        <p:spPr>
          <a:xfrm>
            <a:off x="6095285" y="4320558"/>
            <a:ext cx="3048715" cy="20335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title"/>
          </p:nvPr>
        </p:nvSpPr>
        <p:spPr>
          <a:xfrm>
            <a:off x="521682" y="304800"/>
            <a:ext cx="8088918" cy="739302"/>
          </a:xfrm>
          <a:prstGeom prst="rect">
            <a:avLst/>
          </a:prstGeom>
          <a:noFill/>
          <a:ln>
            <a:noFill/>
          </a:ln>
        </p:spPr>
        <p:txBody>
          <a:bodyPr spcFirstLastPara="1" wrap="square" lIns="91425" tIns="45700" rIns="91425" bIns="45700" anchor="b" anchorCtr="0">
            <a:normAutofit fontScale="90000"/>
          </a:bodyPr>
          <a:lstStyle/>
          <a:p>
            <a:pPr marL="109728" lvl="0" indent="0" algn="ctr" rtl="0">
              <a:lnSpc>
                <a:spcPct val="85000"/>
              </a:lnSpc>
              <a:spcBef>
                <a:spcPts val="0"/>
              </a:spcBef>
              <a:spcAft>
                <a:spcPts val="0"/>
              </a:spcAft>
              <a:buClr>
                <a:srgbClr val="3F3F3F"/>
              </a:buClr>
              <a:buSzPct val="100000"/>
              <a:buFont typeface="Century Gothic"/>
              <a:buNone/>
            </a:pPr>
            <a:r>
              <a:rPr lang="en-US" sz="4000">
                <a:latin typeface="Century Gothic"/>
                <a:ea typeface="Century Gothic"/>
                <a:cs typeface="Century Gothic"/>
                <a:sym typeface="Century Gothic"/>
              </a:rPr>
              <a:t>Quantiferon Tuberculosis (TB) Test</a:t>
            </a:r>
            <a:endParaRPr/>
          </a:p>
        </p:txBody>
      </p:sp>
      <p:sp>
        <p:nvSpPr>
          <p:cNvPr id="240" name="Google Shape;240;p14"/>
          <p:cNvSpPr txBox="1">
            <a:spLocks noGrp="1"/>
          </p:cNvSpPr>
          <p:nvPr>
            <p:ph type="body" idx="1"/>
          </p:nvPr>
        </p:nvSpPr>
        <p:spPr>
          <a:xfrm>
            <a:off x="521682" y="2133600"/>
            <a:ext cx="8627962" cy="3048000"/>
          </a:xfrm>
          <a:prstGeom prst="rect">
            <a:avLst/>
          </a:prstGeom>
          <a:noFill/>
          <a:ln>
            <a:noFill/>
          </a:ln>
        </p:spPr>
        <p:txBody>
          <a:bodyPr spcFirstLastPara="1" wrap="square" lIns="0" tIns="45700" rIns="0" bIns="45700" anchor="t" anchorCtr="0">
            <a:normAutofit/>
          </a:bodyPr>
          <a:lstStyle/>
          <a:p>
            <a:pPr marL="347663" lvl="0" indent="-347663" algn="l" rtl="0">
              <a:lnSpc>
                <a:spcPct val="150000"/>
              </a:lnSpc>
              <a:spcBef>
                <a:spcPts val="0"/>
              </a:spcBef>
              <a:spcAft>
                <a:spcPts val="0"/>
              </a:spcAft>
              <a:buSzPts val="2000"/>
              <a:buFont typeface="Noto Sans Symbols"/>
              <a:buChar char="❖"/>
            </a:pPr>
            <a:r>
              <a:rPr lang="en-US"/>
              <a:t>Due annually, and must be obtained during between semester (</a:t>
            </a:r>
            <a:r>
              <a:rPr lang="en-US" sz="2000"/>
              <a:t>Dec 10-Dec 31; or June 1-July31) </a:t>
            </a:r>
            <a:endParaRPr/>
          </a:p>
          <a:p>
            <a:pPr marL="347663" lvl="0" indent="-347663" algn="l" rtl="0">
              <a:lnSpc>
                <a:spcPct val="150000"/>
              </a:lnSpc>
              <a:spcBef>
                <a:spcPts val="1400"/>
              </a:spcBef>
              <a:spcAft>
                <a:spcPts val="0"/>
              </a:spcAft>
              <a:buSzPts val="2000"/>
              <a:buFont typeface="Noto Sans Symbols"/>
              <a:buChar char="❖"/>
            </a:pPr>
            <a:r>
              <a:rPr lang="en-US"/>
              <a:t>Must </a:t>
            </a:r>
            <a:r>
              <a:rPr lang="en-US" b="1"/>
              <a:t>not</a:t>
            </a:r>
            <a:r>
              <a:rPr lang="en-US"/>
              <a:t> expire during the semester (while in the clinical setting).</a:t>
            </a:r>
            <a:endParaRPr/>
          </a:p>
          <a:p>
            <a:pPr marL="347663" lvl="0" indent="-347663" algn="l" rtl="0">
              <a:lnSpc>
                <a:spcPct val="150000"/>
              </a:lnSpc>
              <a:spcBef>
                <a:spcPts val="1400"/>
              </a:spcBef>
              <a:spcAft>
                <a:spcPts val="0"/>
              </a:spcAft>
              <a:buSzPts val="2000"/>
              <a:buFont typeface="Noto Sans Symbols"/>
              <a:buChar char="❖"/>
            </a:pPr>
            <a:r>
              <a:rPr lang="en-US"/>
              <a:t>Upload </a:t>
            </a:r>
            <a:r>
              <a:rPr lang="en-US" i="1" u="sng"/>
              <a:t>lab results</a:t>
            </a:r>
            <a:r>
              <a:rPr lang="en-US"/>
              <a:t> to CastleBranch.</a:t>
            </a:r>
            <a:endParaRPr/>
          </a:p>
          <a:p>
            <a:pPr marL="347663" lvl="0" indent="-347663" algn="l" rtl="0">
              <a:lnSpc>
                <a:spcPct val="150000"/>
              </a:lnSpc>
              <a:spcBef>
                <a:spcPts val="1400"/>
              </a:spcBef>
              <a:spcAft>
                <a:spcPts val="0"/>
              </a:spcAft>
              <a:buSzPts val="2000"/>
              <a:buFont typeface="Noto Sans Symbols"/>
              <a:buChar char="❖"/>
            </a:pPr>
            <a:r>
              <a:rPr lang="en-US"/>
              <a:t>Not accepted: Tuberculin Skin Testing (TST).</a:t>
            </a:r>
            <a:endParaRPr/>
          </a:p>
        </p:txBody>
      </p:sp>
      <p:sp>
        <p:nvSpPr>
          <p:cNvPr id="241" name="Google Shape;241;p1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42" name="Google Shape;242;p14"/>
          <p:cNvPicPr preferRelativeResize="0"/>
          <p:nvPr/>
        </p:nvPicPr>
        <p:blipFill rotWithShape="1">
          <a:blip r:embed="rId3">
            <a:alphaModFix/>
          </a:blip>
          <a:srcRect/>
          <a:stretch/>
        </p:blipFill>
        <p:spPr>
          <a:xfrm>
            <a:off x="5876535" y="4724400"/>
            <a:ext cx="3097618" cy="15136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822960" y="381000"/>
            <a:ext cx="7543800" cy="1203961"/>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TB (continued)</a:t>
            </a:r>
            <a:br>
              <a:rPr lang="en-US" sz="4000">
                <a:latin typeface="Century Gothic"/>
                <a:ea typeface="Century Gothic"/>
                <a:cs typeface="Century Gothic"/>
                <a:sym typeface="Century Gothic"/>
              </a:rPr>
            </a:br>
            <a:r>
              <a:rPr lang="en-US" sz="4000">
                <a:latin typeface="Century Gothic"/>
                <a:ea typeface="Century Gothic"/>
                <a:cs typeface="Century Gothic"/>
                <a:sym typeface="Century Gothic"/>
              </a:rPr>
              <a:t>History of Positive TB</a:t>
            </a:r>
            <a:endParaRPr/>
          </a:p>
        </p:txBody>
      </p:sp>
      <p:sp>
        <p:nvSpPr>
          <p:cNvPr id="249" name="Google Shape;249;p15"/>
          <p:cNvSpPr txBox="1">
            <a:spLocks noGrp="1"/>
          </p:cNvSpPr>
          <p:nvPr>
            <p:ph type="body" idx="1"/>
          </p:nvPr>
        </p:nvSpPr>
        <p:spPr>
          <a:xfrm>
            <a:off x="487679" y="1981200"/>
            <a:ext cx="8168641" cy="38862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2200"/>
              <a:buNone/>
            </a:pPr>
            <a:r>
              <a:rPr lang="en-US" sz="2200"/>
              <a:t>If you have a history of a positive TB test (also called Latent TB)…</a:t>
            </a:r>
            <a:endParaRPr/>
          </a:p>
          <a:p>
            <a:pPr marL="285750" lvl="0" indent="-285750" algn="l" rtl="0">
              <a:lnSpc>
                <a:spcPct val="90000"/>
              </a:lnSpc>
              <a:spcBef>
                <a:spcPts val="1400"/>
              </a:spcBef>
              <a:spcAft>
                <a:spcPts val="0"/>
              </a:spcAft>
              <a:buSzPts val="2000"/>
              <a:buFont typeface="Noto Sans Symbols"/>
              <a:buChar char="❖"/>
            </a:pPr>
            <a:r>
              <a:rPr lang="en-US"/>
              <a:t>No Quantiferon Blood Test required – instead, proceed with</a:t>
            </a:r>
            <a:endParaRPr/>
          </a:p>
          <a:p>
            <a:pPr marL="1082675" lvl="0" indent="-577850" algn="l" rtl="0">
              <a:lnSpc>
                <a:spcPct val="90000"/>
              </a:lnSpc>
              <a:spcBef>
                <a:spcPts val="1400"/>
              </a:spcBef>
              <a:spcAft>
                <a:spcPts val="0"/>
              </a:spcAft>
              <a:buSzPts val="2000"/>
              <a:buAutoNum type="arabicPeriod"/>
            </a:pPr>
            <a:r>
              <a:rPr lang="en-US"/>
              <a:t>Chest x-ray </a:t>
            </a:r>
            <a:r>
              <a:rPr lang="en-US" b="1" i="1" u="sng"/>
              <a:t>results</a:t>
            </a:r>
            <a:r>
              <a:rPr lang="en-US"/>
              <a:t> from within 12 months prior to </a:t>
            </a:r>
            <a:r>
              <a:rPr lang="en-US" u="sng"/>
              <a:t>starting the nursing program</a:t>
            </a:r>
            <a:endParaRPr/>
          </a:p>
          <a:p>
            <a:pPr marL="1371600" lvl="1" indent="-225425" algn="l" rtl="0">
              <a:lnSpc>
                <a:spcPct val="90000"/>
              </a:lnSpc>
              <a:spcBef>
                <a:spcPts val="400"/>
              </a:spcBef>
              <a:spcAft>
                <a:spcPts val="0"/>
              </a:spcAft>
              <a:buSzPts val="2000"/>
              <a:buChar char="◦"/>
            </a:pPr>
            <a:r>
              <a:rPr lang="en-US" sz="2000"/>
              <a:t>does not need renewal after initial results provided</a:t>
            </a:r>
            <a:endParaRPr/>
          </a:p>
          <a:p>
            <a:pPr marL="1082675" lvl="0" indent="-577850" algn="l" rtl="0">
              <a:lnSpc>
                <a:spcPct val="90000"/>
              </a:lnSpc>
              <a:spcBef>
                <a:spcPts val="1600"/>
              </a:spcBef>
              <a:spcAft>
                <a:spcPts val="0"/>
              </a:spcAft>
              <a:buSzPts val="2000"/>
              <a:buAutoNum type="arabicPeriod"/>
            </a:pPr>
            <a:r>
              <a:rPr lang="en-US" b="1" i="1" u="sng"/>
              <a:t>TB Assessment</a:t>
            </a:r>
            <a:r>
              <a:rPr lang="en-US"/>
              <a:t> form (in CB, or accessible here: </a:t>
            </a:r>
            <a:r>
              <a:rPr lang="en-US" u="sng">
                <a:solidFill>
                  <a:schemeClr val="hlink"/>
                </a:solidFill>
                <a:hlinkClick r:id="rId3"/>
              </a:rPr>
              <a:t>https://www.sjsu.edu/nursing/docs/TB_annual_questionnaire.pdf</a:t>
            </a:r>
            <a:endParaRPr/>
          </a:p>
          <a:p>
            <a:pPr marL="1371600" lvl="1" indent="-225425" algn="l" rtl="0">
              <a:lnSpc>
                <a:spcPct val="90000"/>
              </a:lnSpc>
              <a:spcBef>
                <a:spcPts val="400"/>
              </a:spcBef>
              <a:spcAft>
                <a:spcPts val="0"/>
              </a:spcAft>
              <a:buSzPts val="2000"/>
              <a:buChar char="◦"/>
            </a:pPr>
            <a:r>
              <a:rPr lang="en-US" sz="2000"/>
              <a:t>Form needs to be filled out by a primary care provider (NP, MD, ETC.).</a:t>
            </a:r>
            <a:endParaRPr/>
          </a:p>
          <a:p>
            <a:pPr marL="1371600" lvl="1" indent="-225425" algn="l" rtl="0">
              <a:lnSpc>
                <a:spcPct val="90000"/>
              </a:lnSpc>
              <a:spcBef>
                <a:spcPts val="600"/>
              </a:spcBef>
              <a:spcAft>
                <a:spcPts val="0"/>
              </a:spcAft>
              <a:buSzPts val="2000"/>
              <a:buChar char="◦"/>
            </a:pPr>
            <a:r>
              <a:rPr lang="en-US" sz="2000" b="1"/>
              <a:t>RENEWAL:</a:t>
            </a:r>
            <a:r>
              <a:rPr lang="en-US" sz="2000"/>
              <a:t> TB Assessment form (only) must be filled out and uploaded annually. </a:t>
            </a:r>
            <a:endParaRPr/>
          </a:p>
        </p:txBody>
      </p:sp>
      <p:sp>
        <p:nvSpPr>
          <p:cNvPr id="250" name="Google Shape;250;p1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txBox="1">
            <a:spLocks noGrp="1"/>
          </p:cNvSpPr>
          <p:nvPr>
            <p:ph type="title"/>
          </p:nvPr>
        </p:nvSpPr>
        <p:spPr>
          <a:xfrm>
            <a:off x="457200" y="219785"/>
            <a:ext cx="8229600" cy="10890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3F3F3F"/>
              </a:buClr>
              <a:buSzPct val="100000"/>
              <a:buFont typeface="Century Gothic"/>
              <a:buNone/>
            </a:pPr>
            <a:r>
              <a:rPr lang="en-US" sz="4000">
                <a:latin typeface="Century Gothic"/>
                <a:ea typeface="Century Gothic"/>
                <a:cs typeface="Century Gothic"/>
                <a:sym typeface="Century Gothic"/>
              </a:rPr>
              <a:t>Vaccinations / Immunization</a:t>
            </a:r>
            <a:br>
              <a:rPr lang="en-US" sz="4000">
                <a:latin typeface="Century Gothic"/>
                <a:ea typeface="Century Gothic"/>
                <a:cs typeface="Century Gothic"/>
                <a:sym typeface="Century Gothic"/>
              </a:rPr>
            </a:br>
            <a:r>
              <a:rPr lang="en-US" sz="4000"/>
              <a:t>Positive titers* preferred</a:t>
            </a:r>
            <a:endParaRPr sz="4000">
              <a:latin typeface="Century Gothic"/>
              <a:ea typeface="Century Gothic"/>
              <a:cs typeface="Century Gothic"/>
              <a:sym typeface="Century Gothic"/>
            </a:endParaRPr>
          </a:p>
        </p:txBody>
      </p:sp>
      <p:sp>
        <p:nvSpPr>
          <p:cNvPr id="257" name="Google Shape;257;p16"/>
          <p:cNvSpPr txBox="1">
            <a:spLocks noGrp="1"/>
          </p:cNvSpPr>
          <p:nvPr>
            <p:ph type="body" idx="2"/>
          </p:nvPr>
        </p:nvSpPr>
        <p:spPr>
          <a:xfrm>
            <a:off x="347085" y="1979543"/>
            <a:ext cx="2396115" cy="3581400"/>
          </a:xfrm>
          <a:prstGeom prst="rect">
            <a:avLst/>
          </a:prstGeom>
          <a:noFill/>
          <a:ln>
            <a:noFill/>
          </a:ln>
        </p:spPr>
        <p:txBody>
          <a:bodyPr spcFirstLastPara="1" wrap="square" lIns="0" tIns="45700" rIns="0" bIns="45700" anchor="t" anchorCtr="0">
            <a:normAutofit/>
          </a:bodyPr>
          <a:lstStyle/>
          <a:p>
            <a:pPr marL="109728" lvl="0" indent="0" algn="ctr" rtl="0">
              <a:lnSpc>
                <a:spcPct val="90000"/>
              </a:lnSpc>
              <a:spcBef>
                <a:spcPts val="0"/>
              </a:spcBef>
              <a:spcAft>
                <a:spcPts val="0"/>
              </a:spcAft>
              <a:buSzPts val="2000"/>
              <a:buNone/>
            </a:pPr>
            <a:r>
              <a:rPr lang="en-US" sz="2000" b="1" u="sng"/>
              <a:t>Measles, Mumps</a:t>
            </a:r>
            <a:r>
              <a:rPr lang="en-US" sz="2000" b="1"/>
              <a:t>, </a:t>
            </a:r>
            <a:r>
              <a:rPr lang="en-US" sz="2000" b="1" u="sng"/>
              <a:t>&amp; Rubella (MMR)</a:t>
            </a:r>
            <a:endParaRPr>
              <a:solidFill>
                <a:schemeClr val="dk1"/>
              </a:solidFill>
            </a:endParaRPr>
          </a:p>
          <a:p>
            <a:pPr marL="109728" lvl="0" indent="0" algn="ctr" rtl="0">
              <a:lnSpc>
                <a:spcPct val="90000"/>
              </a:lnSpc>
              <a:spcBef>
                <a:spcPts val="1400"/>
              </a:spcBef>
              <a:spcAft>
                <a:spcPts val="0"/>
              </a:spcAft>
              <a:buSzPts val="2000"/>
              <a:buNone/>
            </a:pPr>
            <a:r>
              <a:rPr lang="en-US"/>
              <a:t>Positive titer</a:t>
            </a:r>
            <a:endParaRPr/>
          </a:p>
          <a:p>
            <a:pPr marL="109728" lvl="0" indent="0" algn="ctr" rtl="0">
              <a:lnSpc>
                <a:spcPct val="90000"/>
              </a:lnSpc>
              <a:spcBef>
                <a:spcPts val="1400"/>
              </a:spcBef>
              <a:spcAft>
                <a:spcPts val="0"/>
              </a:spcAft>
              <a:buSzPts val="2000"/>
              <a:buNone/>
            </a:pPr>
            <a:r>
              <a:rPr lang="en-US"/>
              <a:t>or</a:t>
            </a:r>
            <a:endParaRPr/>
          </a:p>
          <a:p>
            <a:pPr marL="109728" lvl="0" indent="0" algn="ctr" rtl="0">
              <a:lnSpc>
                <a:spcPct val="90000"/>
              </a:lnSpc>
              <a:spcBef>
                <a:spcPts val="1400"/>
              </a:spcBef>
              <a:spcAft>
                <a:spcPts val="0"/>
              </a:spcAft>
              <a:buSzPts val="2000"/>
              <a:buNone/>
            </a:pPr>
            <a:r>
              <a:rPr lang="en-US"/>
              <a:t>2 previous vaccinations</a:t>
            </a:r>
            <a:endParaRPr/>
          </a:p>
        </p:txBody>
      </p:sp>
      <p:sp>
        <p:nvSpPr>
          <p:cNvPr id="258" name="Google Shape;258;p16"/>
          <p:cNvSpPr txBox="1">
            <a:spLocks noGrp="1"/>
          </p:cNvSpPr>
          <p:nvPr>
            <p:ph type="body" idx="4"/>
          </p:nvPr>
        </p:nvSpPr>
        <p:spPr>
          <a:xfrm>
            <a:off x="6516997" y="1905000"/>
            <a:ext cx="2018096" cy="3771900"/>
          </a:xfrm>
          <a:prstGeom prst="rect">
            <a:avLst/>
          </a:prstGeom>
          <a:noFill/>
          <a:ln>
            <a:noFill/>
          </a:ln>
        </p:spPr>
        <p:txBody>
          <a:bodyPr spcFirstLastPara="1" wrap="square" lIns="0" tIns="45700" rIns="0" bIns="45700" anchor="t" anchorCtr="0">
            <a:normAutofit/>
          </a:bodyPr>
          <a:lstStyle/>
          <a:p>
            <a:pPr marL="109728" lvl="0" indent="0" algn="ctr" rtl="0">
              <a:lnSpc>
                <a:spcPct val="90000"/>
              </a:lnSpc>
              <a:spcBef>
                <a:spcPts val="0"/>
              </a:spcBef>
              <a:spcAft>
                <a:spcPts val="0"/>
              </a:spcAft>
              <a:buSzPts val="2000"/>
              <a:buNone/>
            </a:pPr>
            <a:r>
              <a:rPr lang="en-US" b="1" u="sng"/>
              <a:t>Varicella</a:t>
            </a:r>
            <a:br>
              <a:rPr lang="en-US" b="1" u="sng"/>
            </a:br>
            <a:r>
              <a:rPr lang="en-US" b="1" u="sng"/>
              <a:t>(Chicken Pox)</a:t>
            </a:r>
            <a:endParaRPr/>
          </a:p>
          <a:p>
            <a:pPr marL="109728" lvl="0" indent="0" algn="ctr" rtl="0">
              <a:lnSpc>
                <a:spcPct val="90000"/>
              </a:lnSpc>
              <a:spcBef>
                <a:spcPts val="1400"/>
              </a:spcBef>
              <a:spcAft>
                <a:spcPts val="0"/>
              </a:spcAft>
              <a:buSzPts val="2000"/>
              <a:buNone/>
            </a:pPr>
            <a:r>
              <a:rPr lang="en-US"/>
              <a:t>Positive titer</a:t>
            </a:r>
            <a:endParaRPr/>
          </a:p>
          <a:p>
            <a:pPr marL="109728" lvl="0" indent="0" algn="ctr" rtl="0">
              <a:lnSpc>
                <a:spcPct val="90000"/>
              </a:lnSpc>
              <a:spcBef>
                <a:spcPts val="1400"/>
              </a:spcBef>
              <a:spcAft>
                <a:spcPts val="0"/>
              </a:spcAft>
              <a:buSzPts val="2000"/>
              <a:buNone/>
            </a:pPr>
            <a:r>
              <a:rPr lang="en-US"/>
              <a:t>or</a:t>
            </a:r>
            <a:endParaRPr/>
          </a:p>
          <a:p>
            <a:pPr marL="109728" lvl="0" indent="0" algn="ctr" rtl="0">
              <a:lnSpc>
                <a:spcPct val="90000"/>
              </a:lnSpc>
              <a:spcBef>
                <a:spcPts val="1400"/>
              </a:spcBef>
              <a:spcAft>
                <a:spcPts val="0"/>
              </a:spcAft>
              <a:buSzPts val="2000"/>
              <a:buNone/>
            </a:pPr>
            <a:r>
              <a:rPr lang="en-US"/>
              <a:t>2 previous vaccinations</a:t>
            </a:r>
            <a:endParaRPr/>
          </a:p>
          <a:p>
            <a:pPr marL="109728" lvl="0" indent="0" algn="ctr" rtl="0">
              <a:lnSpc>
                <a:spcPct val="90000"/>
              </a:lnSpc>
              <a:spcBef>
                <a:spcPts val="1400"/>
              </a:spcBef>
              <a:spcAft>
                <a:spcPts val="0"/>
              </a:spcAft>
              <a:buSzPts val="2000"/>
              <a:buNone/>
            </a:pPr>
            <a:endParaRPr/>
          </a:p>
        </p:txBody>
      </p:sp>
      <p:sp>
        <p:nvSpPr>
          <p:cNvPr id="259" name="Google Shape;259;p16"/>
          <p:cNvSpPr txBox="1"/>
          <p:nvPr/>
        </p:nvSpPr>
        <p:spPr>
          <a:xfrm>
            <a:off x="3200400" y="1905000"/>
            <a:ext cx="2971800" cy="3785652"/>
          </a:xfrm>
          <a:prstGeom prst="rect">
            <a:avLst/>
          </a:prstGeom>
          <a:noFill/>
          <a:ln w="9525" cap="flat" cmpd="sng">
            <a:solidFill>
              <a:srgbClr val="8D41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u="sng">
                <a:solidFill>
                  <a:schemeClr val="dk1"/>
                </a:solidFill>
                <a:latin typeface="Calibri"/>
                <a:ea typeface="Calibri"/>
                <a:cs typeface="Calibri"/>
                <a:sym typeface="Calibri"/>
              </a:rPr>
              <a:t>Hepatitis B</a:t>
            </a: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Reactive Titer Required</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and </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3 previous vaccinations</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US" sz="2000" b="1" u="sng">
                <a:solidFill>
                  <a:schemeClr val="dk1"/>
                </a:solidFill>
                <a:latin typeface="Calibri"/>
                <a:ea typeface="Calibri"/>
                <a:cs typeface="Calibri"/>
                <a:sym typeface="Calibri"/>
              </a:rPr>
              <a:t>If Non-Reactive titers</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Booster vaccinations</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(Note: Hep B series takes 6 months to revaccinate) </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p:txBody>
      </p:sp>
      <p:sp>
        <p:nvSpPr>
          <p:cNvPr id="260" name="Google Shape;260;p16"/>
          <p:cNvSpPr txBox="1"/>
          <p:nvPr/>
        </p:nvSpPr>
        <p:spPr>
          <a:xfrm>
            <a:off x="3429000" y="4724400"/>
            <a:ext cx="2425931" cy="83099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Re-titer is required 4 weeks (not earlier) after the last booster</a:t>
            </a:r>
            <a:endParaRPr/>
          </a:p>
        </p:txBody>
      </p:sp>
      <p:sp>
        <p:nvSpPr>
          <p:cNvPr id="261" name="Google Shape;261;p1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62" name="Google Shape;262;p16"/>
          <p:cNvSpPr txBox="1"/>
          <p:nvPr/>
        </p:nvSpPr>
        <p:spPr>
          <a:xfrm>
            <a:off x="347085" y="5740498"/>
            <a:ext cx="8339715" cy="812702"/>
          </a:xfrm>
          <a:prstGeom prst="rect">
            <a:avLst/>
          </a:prstGeom>
          <a:noFill/>
          <a:ln>
            <a:noFill/>
          </a:ln>
        </p:spPr>
        <p:txBody>
          <a:bodyPr spcFirstLastPara="1" wrap="square" lIns="0" tIns="45700" rIns="0" bIns="45700" anchor="t" anchorCtr="0">
            <a:normAutofit/>
          </a:bodyPr>
          <a:lstStyle/>
          <a:p>
            <a:pPr marL="109728" marR="0" lvl="0" indent="0" algn="ctr" rtl="0">
              <a:lnSpc>
                <a:spcPct val="90000"/>
              </a:lnSpc>
              <a:spcBef>
                <a:spcPts val="0"/>
              </a:spcBef>
              <a:spcAft>
                <a:spcPts val="0"/>
              </a:spcAft>
              <a:buClr>
                <a:schemeClr val="accent1"/>
              </a:buClr>
              <a:buSzPts val="2000"/>
              <a:buFont typeface="Calibri"/>
              <a:buNone/>
            </a:pPr>
            <a:r>
              <a:rPr lang="en-US" sz="2000">
                <a:solidFill>
                  <a:srgbClr val="3F3F3F"/>
                </a:solidFill>
                <a:latin typeface="Calibri"/>
                <a:ea typeface="Calibri"/>
                <a:cs typeface="Calibri"/>
                <a:sym typeface="Calibri"/>
              </a:rPr>
              <a:t>All titer and immunization requests can be ordered by: a primary care provider or the SJSU Health Center.</a:t>
            </a:r>
            <a:endParaRPr/>
          </a:p>
          <a:p>
            <a:pPr marL="109728" marR="0" lvl="0" indent="0" algn="ctr" rtl="0">
              <a:lnSpc>
                <a:spcPct val="90000"/>
              </a:lnSpc>
              <a:spcBef>
                <a:spcPts val="1400"/>
              </a:spcBef>
              <a:spcAft>
                <a:spcPts val="0"/>
              </a:spcAft>
              <a:buClr>
                <a:schemeClr val="accent1"/>
              </a:buClr>
              <a:buSzPts val="2000"/>
              <a:buFont typeface="Calibri"/>
              <a:buNone/>
            </a:pPr>
            <a:endParaRPr sz="2000">
              <a:solidFill>
                <a:srgbClr val="3F3F3F"/>
              </a:solidFill>
              <a:latin typeface="Calibri"/>
              <a:ea typeface="Calibri"/>
              <a:cs typeface="Calibri"/>
              <a:sym typeface="Calibri"/>
            </a:endParaRPr>
          </a:p>
        </p:txBody>
      </p:sp>
      <p:sp>
        <p:nvSpPr>
          <p:cNvPr id="263" name="Google Shape;263;p16"/>
          <p:cNvSpPr txBox="1"/>
          <p:nvPr/>
        </p:nvSpPr>
        <p:spPr>
          <a:xfrm>
            <a:off x="347085" y="1350365"/>
            <a:ext cx="8339715" cy="357467"/>
          </a:xfrm>
          <a:prstGeom prst="rect">
            <a:avLst/>
          </a:prstGeom>
          <a:noFill/>
          <a:ln>
            <a:noFill/>
          </a:ln>
        </p:spPr>
        <p:txBody>
          <a:bodyPr spcFirstLastPara="1" wrap="square" lIns="0" tIns="45700" rIns="0" bIns="45700" anchor="t" anchorCtr="0">
            <a:normAutofit lnSpcReduction="10000"/>
          </a:bodyPr>
          <a:lstStyle/>
          <a:p>
            <a:pPr marL="109728" marR="0" lvl="0" indent="0" algn="ctr" rtl="0">
              <a:lnSpc>
                <a:spcPct val="90000"/>
              </a:lnSpc>
              <a:spcBef>
                <a:spcPts val="0"/>
              </a:spcBef>
              <a:spcAft>
                <a:spcPts val="0"/>
              </a:spcAft>
              <a:buClr>
                <a:schemeClr val="accent1"/>
              </a:buClr>
              <a:buSzPts val="2000"/>
              <a:buFont typeface="Calibri"/>
              <a:buNone/>
            </a:pPr>
            <a:r>
              <a:rPr lang="en-US" sz="2000">
                <a:solidFill>
                  <a:srgbClr val="3F3F3F"/>
                </a:solidFill>
                <a:latin typeface="Calibri"/>
                <a:ea typeface="Calibri"/>
                <a:cs typeface="Calibri"/>
                <a:sym typeface="Calibri"/>
              </a:rPr>
              <a:t>*A positive titer test indicates active immunity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a:spLocks noGrp="1"/>
          </p:cNvSpPr>
          <p:nvPr>
            <p:ph type="title"/>
          </p:nvPr>
        </p:nvSpPr>
        <p:spPr>
          <a:xfrm>
            <a:off x="800100" y="231939"/>
            <a:ext cx="7543800" cy="932596"/>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Are you immune? (Titers)</a:t>
            </a:r>
            <a:endParaRPr/>
          </a:p>
        </p:txBody>
      </p:sp>
      <p:sp>
        <p:nvSpPr>
          <p:cNvPr id="270" name="Google Shape;270;p17"/>
          <p:cNvSpPr txBox="1">
            <a:spLocks noGrp="1"/>
          </p:cNvSpPr>
          <p:nvPr>
            <p:ph type="body" idx="2"/>
          </p:nvPr>
        </p:nvSpPr>
        <p:spPr>
          <a:xfrm>
            <a:off x="702627" y="1981200"/>
            <a:ext cx="3031173" cy="32867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Titers can test for…</a:t>
            </a:r>
            <a:endParaRPr/>
          </a:p>
          <a:p>
            <a:pPr marL="288925" lvl="0" indent="-288925" algn="l" rtl="0">
              <a:lnSpc>
                <a:spcPct val="90000"/>
              </a:lnSpc>
              <a:spcBef>
                <a:spcPts val="1400"/>
              </a:spcBef>
              <a:spcAft>
                <a:spcPts val="0"/>
              </a:spcAft>
              <a:buSzPts val="2000"/>
              <a:buFont typeface="Noto Sans Symbols"/>
              <a:buChar char="⮚"/>
            </a:pPr>
            <a:r>
              <a:rPr lang="en-US"/>
              <a:t>Measles, Mumps and Rubella (MMR)</a:t>
            </a:r>
            <a:endParaRPr/>
          </a:p>
          <a:p>
            <a:pPr marL="288925" lvl="0" indent="-288925" algn="l" rtl="0">
              <a:lnSpc>
                <a:spcPct val="90000"/>
              </a:lnSpc>
              <a:spcBef>
                <a:spcPts val="1400"/>
              </a:spcBef>
              <a:spcAft>
                <a:spcPts val="0"/>
              </a:spcAft>
              <a:buSzPts val="2000"/>
              <a:buFont typeface="Noto Sans Symbols"/>
              <a:buChar char="⮚"/>
            </a:pPr>
            <a:r>
              <a:rPr lang="en-US"/>
              <a:t>Varicella (Chicken pox)</a:t>
            </a:r>
            <a:endParaRPr/>
          </a:p>
          <a:p>
            <a:pPr marL="288925" lvl="0" indent="-288925" algn="l" rtl="0">
              <a:lnSpc>
                <a:spcPct val="90000"/>
              </a:lnSpc>
              <a:spcBef>
                <a:spcPts val="1400"/>
              </a:spcBef>
              <a:spcAft>
                <a:spcPts val="0"/>
              </a:spcAft>
              <a:buSzPts val="2000"/>
              <a:buFont typeface="Noto Sans Symbols"/>
              <a:buChar char="⮚"/>
            </a:pPr>
            <a:r>
              <a:rPr lang="en-US"/>
              <a:t>Hepatitis B</a:t>
            </a:r>
            <a:endParaRPr/>
          </a:p>
        </p:txBody>
      </p:sp>
      <p:sp>
        <p:nvSpPr>
          <p:cNvPr id="271" name="Google Shape;271;p17"/>
          <p:cNvSpPr txBox="1">
            <a:spLocks noGrp="1"/>
          </p:cNvSpPr>
          <p:nvPr>
            <p:ph type="body" idx="4"/>
          </p:nvPr>
        </p:nvSpPr>
        <p:spPr>
          <a:xfrm>
            <a:off x="4685827" y="1981200"/>
            <a:ext cx="4056958" cy="2514600"/>
          </a:xfrm>
          <a:prstGeom prst="rect">
            <a:avLst/>
          </a:prstGeom>
          <a:noFill/>
          <a:ln>
            <a:noFill/>
          </a:ln>
        </p:spPr>
        <p:txBody>
          <a:bodyPr spcFirstLastPara="1" wrap="square" lIns="0" tIns="45700" rIns="0" bIns="45700" anchor="t" anchorCtr="0">
            <a:normAutofit/>
          </a:bodyPr>
          <a:lstStyle/>
          <a:p>
            <a:pPr marL="396875" lvl="0" indent="-396875" algn="l" rtl="0">
              <a:lnSpc>
                <a:spcPct val="90000"/>
              </a:lnSpc>
              <a:spcBef>
                <a:spcPts val="0"/>
              </a:spcBef>
              <a:spcAft>
                <a:spcPts val="0"/>
              </a:spcAft>
              <a:buSzPts val="2000"/>
              <a:buFont typeface="Noto Sans Symbols"/>
              <a:buChar char="❖"/>
            </a:pPr>
            <a:r>
              <a:rPr lang="en-US"/>
              <a:t>Requires a single blood draw to test for all three (MMR, varicella, and HepB)</a:t>
            </a:r>
            <a:endParaRPr/>
          </a:p>
          <a:p>
            <a:pPr marL="396875" lvl="0" indent="-396875" algn="l" rtl="0">
              <a:lnSpc>
                <a:spcPct val="90000"/>
              </a:lnSpc>
              <a:spcBef>
                <a:spcPts val="1400"/>
              </a:spcBef>
              <a:spcAft>
                <a:spcPts val="0"/>
              </a:spcAft>
              <a:buSzPts val="2000"/>
              <a:buFont typeface="Noto Sans Symbols"/>
              <a:buChar char="❖"/>
            </a:pPr>
            <a:r>
              <a:rPr lang="en-US"/>
              <a:t>Lab results must be uploaded to CastleBranch</a:t>
            </a:r>
            <a:endParaRPr/>
          </a:p>
          <a:p>
            <a:pPr marL="396875" lvl="0" indent="-396875" algn="l" rtl="0">
              <a:lnSpc>
                <a:spcPct val="90000"/>
              </a:lnSpc>
              <a:spcBef>
                <a:spcPts val="1400"/>
              </a:spcBef>
              <a:spcAft>
                <a:spcPts val="0"/>
              </a:spcAft>
              <a:buSzPts val="2000"/>
              <a:buFont typeface="Noto Sans Symbols"/>
              <a:buChar char="❖"/>
            </a:pPr>
            <a:r>
              <a:rPr lang="en-US"/>
              <a:t>Refer to Grid (following slide) for guidance related to results.</a:t>
            </a:r>
            <a:endParaRPr/>
          </a:p>
        </p:txBody>
      </p:sp>
      <p:sp>
        <p:nvSpPr>
          <p:cNvPr id="272" name="Google Shape;272;p1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73" name="Google Shape;273;p17"/>
          <p:cNvSpPr txBox="1"/>
          <p:nvPr/>
        </p:nvSpPr>
        <p:spPr>
          <a:xfrm>
            <a:off x="990600" y="1076959"/>
            <a:ext cx="7353300" cy="732781"/>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2000"/>
              <a:buFont typeface="Calibri"/>
              <a:buNone/>
            </a:pPr>
            <a:r>
              <a:rPr lang="en-US" sz="2000" b="0" cap="none">
                <a:solidFill>
                  <a:schemeClr val="dk1"/>
                </a:solidFill>
                <a:latin typeface="Calibri"/>
                <a:ea typeface="Calibri"/>
                <a:cs typeface="Calibri"/>
                <a:sym typeface="Calibri"/>
              </a:rPr>
              <a:t>Titers are not vaccinations – a titer test is a blood test to check for immune response as a result of earlier vaccinations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8"/>
          <p:cNvSpPr txBox="1">
            <a:spLocks noGrp="1"/>
          </p:cNvSpPr>
          <p:nvPr>
            <p:ph type="title"/>
          </p:nvPr>
        </p:nvSpPr>
        <p:spPr>
          <a:xfrm>
            <a:off x="800100" y="457201"/>
            <a:ext cx="7543800" cy="114808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Proof of Vaccination Tdap</a:t>
            </a:r>
            <a:br>
              <a:rPr lang="en-US" sz="4000">
                <a:latin typeface="Century Gothic"/>
                <a:ea typeface="Century Gothic"/>
                <a:cs typeface="Century Gothic"/>
                <a:sym typeface="Century Gothic"/>
              </a:rPr>
            </a:br>
            <a:r>
              <a:rPr lang="en-US" sz="3300">
                <a:latin typeface="Century Gothic"/>
                <a:ea typeface="Century Gothic"/>
                <a:cs typeface="Century Gothic"/>
                <a:sym typeface="Century Gothic"/>
              </a:rPr>
              <a:t>Tetanus, Diphtheria, and Pertussis</a:t>
            </a:r>
            <a:endParaRPr/>
          </a:p>
        </p:txBody>
      </p:sp>
      <p:sp>
        <p:nvSpPr>
          <p:cNvPr id="280" name="Google Shape;280;p18"/>
          <p:cNvSpPr txBox="1">
            <a:spLocks noGrp="1"/>
          </p:cNvSpPr>
          <p:nvPr>
            <p:ph type="body" idx="1"/>
          </p:nvPr>
        </p:nvSpPr>
        <p:spPr>
          <a:xfrm>
            <a:off x="485656" y="3578761"/>
            <a:ext cx="8348749" cy="53340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*Requirements are subject to change when a community outbreak occurs.</a:t>
            </a:r>
            <a:endParaRPr/>
          </a:p>
        </p:txBody>
      </p:sp>
      <p:sp>
        <p:nvSpPr>
          <p:cNvPr id="281" name="Google Shape;281;p18"/>
          <p:cNvSpPr txBox="1">
            <a:spLocks noGrp="1"/>
          </p:cNvSpPr>
          <p:nvPr>
            <p:ph type="body" idx="2"/>
          </p:nvPr>
        </p:nvSpPr>
        <p:spPr>
          <a:xfrm>
            <a:off x="685800" y="1845736"/>
            <a:ext cx="8120150" cy="1583264"/>
          </a:xfrm>
          <a:prstGeom prst="rect">
            <a:avLst/>
          </a:prstGeom>
          <a:noFill/>
          <a:ln>
            <a:noFill/>
          </a:ln>
        </p:spPr>
        <p:txBody>
          <a:bodyPr spcFirstLastPara="1" wrap="square" lIns="0" tIns="45700" rIns="0" bIns="45700" anchor="t" anchorCtr="0">
            <a:normAutofit/>
          </a:bodyPr>
          <a:lstStyle/>
          <a:p>
            <a:pPr marL="288925" lvl="0" indent="-288925" algn="l" rtl="0">
              <a:lnSpc>
                <a:spcPct val="90000"/>
              </a:lnSpc>
              <a:spcBef>
                <a:spcPts val="0"/>
              </a:spcBef>
              <a:spcAft>
                <a:spcPts val="0"/>
              </a:spcAft>
              <a:buSzPts val="2000"/>
              <a:buFont typeface="Noto Sans Symbols"/>
              <a:buChar char="❖"/>
            </a:pPr>
            <a:r>
              <a:rPr lang="en-US"/>
              <a:t>Info is on your yellow immunization or immigration card</a:t>
            </a:r>
            <a:endParaRPr/>
          </a:p>
          <a:p>
            <a:pPr marL="288925" lvl="0" indent="-288925" algn="l" rtl="0">
              <a:lnSpc>
                <a:spcPct val="90000"/>
              </a:lnSpc>
              <a:spcBef>
                <a:spcPts val="1400"/>
              </a:spcBef>
              <a:spcAft>
                <a:spcPts val="0"/>
              </a:spcAft>
              <a:buSzPts val="2000"/>
              <a:buFont typeface="Noto Sans Symbols"/>
              <a:buChar char="❖"/>
            </a:pPr>
            <a:r>
              <a:rPr lang="en-US"/>
              <a:t>Needed: proof of TDaP vaccination received after 19 years old</a:t>
            </a:r>
            <a:endParaRPr/>
          </a:p>
          <a:p>
            <a:pPr marL="288925" lvl="0" indent="-288925" algn="l" rtl="0">
              <a:lnSpc>
                <a:spcPct val="90000"/>
              </a:lnSpc>
              <a:spcBef>
                <a:spcPts val="1400"/>
              </a:spcBef>
              <a:spcAft>
                <a:spcPts val="0"/>
              </a:spcAft>
              <a:buSzPts val="2000"/>
              <a:buFont typeface="Noto Sans Symbols"/>
              <a:buChar char="❖"/>
            </a:pPr>
            <a:r>
              <a:rPr lang="en-US"/>
              <a:t>Td booster every 10 years thereafter*</a:t>
            </a:r>
            <a:endParaRPr/>
          </a:p>
        </p:txBody>
      </p:sp>
      <p:pic>
        <p:nvPicPr>
          <p:cNvPr id="282" name="Google Shape;282;p18"/>
          <p:cNvPicPr preferRelativeResize="0"/>
          <p:nvPr/>
        </p:nvPicPr>
        <p:blipFill rotWithShape="1">
          <a:blip r:embed="rId3">
            <a:alphaModFix/>
          </a:blip>
          <a:srcRect/>
          <a:stretch/>
        </p:blipFill>
        <p:spPr>
          <a:xfrm>
            <a:off x="4978204" y="4339357"/>
            <a:ext cx="4145918" cy="1879981"/>
          </a:xfrm>
          <a:prstGeom prst="rect">
            <a:avLst/>
          </a:prstGeom>
          <a:noFill/>
          <a:ln>
            <a:noFill/>
          </a:ln>
        </p:spPr>
      </p:pic>
      <p:sp>
        <p:nvSpPr>
          <p:cNvPr id="283" name="Google Shape;283;p1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aphicFrame>
        <p:nvGraphicFramePr>
          <p:cNvPr id="289" name="Google Shape;289;p19"/>
          <p:cNvGraphicFramePr/>
          <p:nvPr/>
        </p:nvGraphicFramePr>
        <p:xfrm>
          <a:off x="0" y="762000"/>
          <a:ext cx="3000000" cy="3000000"/>
        </p:xfrm>
        <a:graphic>
          <a:graphicData uri="http://schemas.openxmlformats.org/drawingml/2006/table">
            <a:tbl>
              <a:tblPr firstRow="1" firstCol="1" bandRow="1">
                <a:noFill/>
                <a:tableStyleId>{9F77E1FB-F055-4BB1-B5CE-D39ECB7586DB}</a:tableStyleId>
              </a:tblPr>
              <a:tblGrid>
                <a:gridCol w="1143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4495800">
                  <a:extLst>
                    <a:ext uri="{9D8B030D-6E8A-4147-A177-3AD203B41FA5}">
                      <a16:colId xmlns:a16="http://schemas.microsoft.com/office/drawing/2014/main" val="20003"/>
                    </a:ext>
                  </a:extLst>
                </a:gridCol>
              </a:tblGrid>
              <a:tr h="163350">
                <a:tc>
                  <a:txBody>
                    <a:bodyPr/>
                    <a:lstStyle/>
                    <a:p>
                      <a:pPr marL="0" marR="0" lvl="0" indent="0" algn="ctr" rtl="0">
                        <a:lnSpc>
                          <a:spcPct val="115000"/>
                        </a:lnSpc>
                        <a:spcBef>
                          <a:spcPts val="0"/>
                        </a:spcBef>
                        <a:spcAft>
                          <a:spcPts val="0"/>
                        </a:spcAft>
                        <a:buNone/>
                      </a:pPr>
                      <a:r>
                        <a:rPr lang="en-US" sz="1000" u="none" strike="noStrike" cap="none"/>
                        <a:t>Vaccination</a:t>
                      </a:r>
                      <a:endParaRPr sz="1000" u="none" strike="noStrike" cap="none">
                        <a:latin typeface="Calibri"/>
                        <a:ea typeface="Calibri"/>
                        <a:cs typeface="Calibri"/>
                        <a:sym typeface="Calibri"/>
                      </a:endParaRPr>
                    </a:p>
                  </a:txBody>
                  <a:tcPr marL="44600" marR="44600" marT="0" marB="0"/>
                </a:tc>
                <a:tc>
                  <a:txBody>
                    <a:bodyPr/>
                    <a:lstStyle/>
                    <a:p>
                      <a:pPr marL="0" marR="0" lvl="0" indent="0" algn="ctr" rtl="0">
                        <a:lnSpc>
                          <a:spcPct val="115000"/>
                        </a:lnSpc>
                        <a:spcBef>
                          <a:spcPts val="0"/>
                        </a:spcBef>
                        <a:spcAft>
                          <a:spcPts val="0"/>
                        </a:spcAft>
                        <a:buNone/>
                      </a:pPr>
                      <a:r>
                        <a:rPr lang="en-US" sz="1000" u="none" strike="noStrike" cap="none"/>
                        <a:t>Requirements</a:t>
                      </a:r>
                      <a:endParaRPr sz="1000" u="none" strike="noStrike" cap="none">
                        <a:latin typeface="Calibri"/>
                        <a:ea typeface="Calibri"/>
                        <a:cs typeface="Calibri"/>
                        <a:sym typeface="Calibri"/>
                      </a:endParaRPr>
                    </a:p>
                  </a:txBody>
                  <a:tcPr marL="44600" marR="44600" marT="0" marB="0"/>
                </a:tc>
                <a:tc>
                  <a:txBody>
                    <a:bodyPr/>
                    <a:lstStyle/>
                    <a:p>
                      <a:pPr marL="0" marR="0" lvl="0" indent="0" algn="ctr" rtl="0">
                        <a:lnSpc>
                          <a:spcPct val="115000"/>
                        </a:lnSpc>
                        <a:spcBef>
                          <a:spcPts val="0"/>
                        </a:spcBef>
                        <a:spcAft>
                          <a:spcPts val="0"/>
                        </a:spcAft>
                        <a:buNone/>
                      </a:pPr>
                      <a:r>
                        <a:rPr lang="en-US" sz="1000" u="none" strike="noStrike" cap="none"/>
                        <a:t>Titer/Results</a:t>
                      </a:r>
                      <a:endParaRPr sz="1000" u="none" strike="noStrike" cap="none">
                        <a:latin typeface="Calibri"/>
                        <a:ea typeface="Calibri"/>
                        <a:cs typeface="Calibri"/>
                        <a:sym typeface="Calibri"/>
                      </a:endParaRPr>
                    </a:p>
                  </a:txBody>
                  <a:tcPr marL="44600" marR="44600" marT="0" marB="0"/>
                </a:tc>
                <a:tc>
                  <a:txBody>
                    <a:bodyPr/>
                    <a:lstStyle/>
                    <a:p>
                      <a:pPr marL="0" marR="0" lvl="0" indent="0" algn="ctr" rtl="0">
                        <a:lnSpc>
                          <a:spcPct val="115000"/>
                        </a:lnSpc>
                        <a:spcBef>
                          <a:spcPts val="0"/>
                        </a:spcBef>
                        <a:spcAft>
                          <a:spcPts val="0"/>
                        </a:spcAft>
                        <a:buNone/>
                      </a:pPr>
                      <a:r>
                        <a:rPr lang="en-US" sz="1000" u="none" strike="noStrike" cap="none"/>
                        <a:t>Follow up for </a:t>
                      </a:r>
                      <a:r>
                        <a:rPr lang="en-US" sz="1000" u="none" strike="noStrike" cap="none">
                          <a:solidFill>
                            <a:srgbClr val="FF0000"/>
                          </a:solidFill>
                        </a:rPr>
                        <a:t>Negative</a:t>
                      </a:r>
                      <a:r>
                        <a:rPr lang="en-US" sz="1000" u="none" strike="noStrike" cap="none"/>
                        <a:t>  or Borderline immunity:</a:t>
                      </a:r>
                      <a:endParaRPr sz="1000" u="none" strike="noStrike" cap="none">
                        <a:latin typeface="Calibri"/>
                        <a:ea typeface="Calibri"/>
                        <a:cs typeface="Calibri"/>
                        <a:sym typeface="Calibri"/>
                      </a:endParaRPr>
                    </a:p>
                  </a:txBody>
                  <a:tcPr marL="44600" marR="44600" marT="0" marB="0"/>
                </a:tc>
                <a:extLst>
                  <a:ext uri="{0D108BD9-81ED-4DB2-BD59-A6C34878D82A}">
                    <a16:rowId xmlns:a16="http://schemas.microsoft.com/office/drawing/2014/main" val="10000"/>
                  </a:ext>
                </a:extLst>
              </a:tr>
              <a:tr h="1244325">
                <a:tc>
                  <a:txBody>
                    <a:bodyPr/>
                    <a:lstStyle/>
                    <a:p>
                      <a:pPr marL="0" marR="0" lvl="0" indent="0" algn="ctr" rtl="0">
                        <a:lnSpc>
                          <a:spcPct val="115000"/>
                        </a:lnSpc>
                        <a:spcBef>
                          <a:spcPts val="0"/>
                        </a:spcBef>
                        <a:spcAft>
                          <a:spcPts val="0"/>
                        </a:spcAft>
                        <a:buNone/>
                      </a:pPr>
                      <a:r>
                        <a:rPr lang="en-US" sz="1300" u="none" strike="noStrike" cap="none"/>
                        <a:t>Hep B</a:t>
                      </a:r>
                      <a:endParaRPr sz="700" u="none" strike="noStrike" cap="none">
                        <a:latin typeface="Calibri"/>
                        <a:ea typeface="Calibri"/>
                        <a:cs typeface="Calibri"/>
                        <a:sym typeface="Calibri"/>
                      </a:endParaRPr>
                    </a:p>
                  </a:txBody>
                  <a:tcPr marL="44600" marR="44600" marT="0" marB="0"/>
                </a:tc>
                <a:tc>
                  <a:txBody>
                    <a:bodyPr/>
                    <a:lstStyle/>
                    <a:p>
                      <a:pPr marL="0" marR="0" lvl="0" indent="0" algn="ctr" rtl="0">
                        <a:lnSpc>
                          <a:spcPct val="115000"/>
                        </a:lnSpc>
                        <a:spcBef>
                          <a:spcPts val="0"/>
                        </a:spcBef>
                        <a:spcAft>
                          <a:spcPts val="0"/>
                        </a:spcAft>
                        <a:buNone/>
                      </a:pPr>
                      <a:r>
                        <a:rPr lang="en-US" sz="1100" u="none" strike="noStrike" cap="none"/>
                        <a:t>Proof of (3) vaccinations </a:t>
                      </a:r>
                      <a:endParaRPr/>
                    </a:p>
                    <a:p>
                      <a:pPr marL="0" marR="0" lvl="0" indent="0" algn="ctr" rtl="0">
                        <a:lnSpc>
                          <a:spcPct val="115000"/>
                        </a:lnSpc>
                        <a:spcBef>
                          <a:spcPts val="0"/>
                        </a:spcBef>
                        <a:spcAft>
                          <a:spcPts val="0"/>
                        </a:spcAft>
                        <a:buNone/>
                      </a:pPr>
                      <a:r>
                        <a:rPr lang="en-US" sz="1100" u="none" strike="noStrike" cap="none"/>
                        <a:t>and</a:t>
                      </a:r>
                      <a:endParaRPr/>
                    </a:p>
                    <a:p>
                      <a:pPr marL="0" marR="0" lvl="0" indent="0" algn="ctr" rtl="0">
                        <a:lnSpc>
                          <a:spcPct val="115000"/>
                        </a:lnSpc>
                        <a:spcBef>
                          <a:spcPts val="0"/>
                        </a:spcBef>
                        <a:spcAft>
                          <a:spcPts val="0"/>
                        </a:spcAft>
                        <a:buNone/>
                      </a:pPr>
                      <a:r>
                        <a:rPr lang="en-US" sz="1100" u="none" strike="noStrike" cap="none"/>
                        <a:t>(+) Titer</a:t>
                      </a:r>
                      <a:endParaRPr/>
                    </a:p>
                  </a:txBody>
                  <a:tcPr marL="44600" marR="44600" marT="0" marB="0"/>
                </a:tc>
                <a:tc>
                  <a:txBody>
                    <a:bodyPr/>
                    <a:lstStyle/>
                    <a:p>
                      <a:pPr marL="0" marR="0" lvl="0" indent="0" algn="l" rtl="0">
                        <a:lnSpc>
                          <a:spcPct val="115000"/>
                        </a:lnSpc>
                        <a:spcBef>
                          <a:spcPts val="0"/>
                        </a:spcBef>
                        <a:spcAft>
                          <a:spcPts val="0"/>
                        </a:spcAft>
                        <a:buNone/>
                      </a:pPr>
                      <a:r>
                        <a:rPr lang="en-US" sz="1100" u="none" strike="noStrike" cap="none"/>
                        <a:t>(+) Positive titer- </a:t>
                      </a:r>
                      <a:endParaRPr/>
                    </a:p>
                    <a:p>
                      <a:pPr marL="0" marR="0" lvl="0" indent="0" algn="l" rtl="0">
                        <a:lnSpc>
                          <a:spcPct val="115000"/>
                        </a:lnSpc>
                        <a:spcBef>
                          <a:spcPts val="0"/>
                        </a:spcBef>
                        <a:spcAft>
                          <a:spcPts val="0"/>
                        </a:spcAft>
                        <a:buNone/>
                      </a:pPr>
                      <a:r>
                        <a:rPr lang="en-US" sz="1100" u="none" strike="noStrike" cap="none"/>
                        <a:t>No further action required</a:t>
                      </a:r>
                      <a:endParaRPr/>
                    </a:p>
                    <a:p>
                      <a:pPr marL="0" marR="0" lvl="0" indent="0" algn="l" rtl="0">
                        <a:lnSpc>
                          <a:spcPct val="115000"/>
                        </a:lnSpc>
                        <a:spcBef>
                          <a:spcPts val="0"/>
                        </a:spcBef>
                        <a:spcAft>
                          <a:spcPts val="0"/>
                        </a:spcAft>
                        <a:buNone/>
                      </a:pPr>
                      <a:endParaRPr sz="1100" u="none" strike="noStrike" cap="none">
                        <a:solidFill>
                          <a:schemeClr val="dk1"/>
                        </a:solidFill>
                      </a:endParaRPr>
                    </a:p>
                    <a:p>
                      <a:pPr marL="0" marR="0" lvl="0" indent="0" algn="l" rtl="0">
                        <a:lnSpc>
                          <a:spcPct val="115000"/>
                        </a:lnSpc>
                        <a:spcBef>
                          <a:spcPts val="0"/>
                        </a:spcBef>
                        <a:spcAft>
                          <a:spcPts val="0"/>
                        </a:spcAft>
                        <a:buNone/>
                      </a:pPr>
                      <a:r>
                        <a:rPr lang="en-US" sz="1100" u="none" strike="noStrike" cap="none">
                          <a:solidFill>
                            <a:schemeClr val="dk1"/>
                          </a:solidFill>
                        </a:rPr>
                        <a:t> or </a:t>
                      </a:r>
                      <a:endParaRPr/>
                    </a:p>
                    <a:p>
                      <a:pPr marL="0" marR="0" lvl="0" indent="0" algn="l" rtl="0">
                        <a:lnSpc>
                          <a:spcPct val="115000"/>
                        </a:lnSpc>
                        <a:spcBef>
                          <a:spcPts val="0"/>
                        </a:spcBef>
                        <a:spcAft>
                          <a:spcPts val="0"/>
                        </a:spcAft>
                        <a:buNone/>
                      </a:pPr>
                      <a:endParaRPr sz="1100" u="none" strike="noStrike" cap="none">
                        <a:solidFill>
                          <a:schemeClr val="dk1"/>
                        </a:solidFill>
                      </a:endParaRPr>
                    </a:p>
                    <a:p>
                      <a:pPr marL="0" marR="0" lvl="0" indent="0" algn="l" rtl="0">
                        <a:lnSpc>
                          <a:spcPct val="115000"/>
                        </a:lnSpc>
                        <a:spcBef>
                          <a:spcPts val="0"/>
                        </a:spcBef>
                        <a:spcAft>
                          <a:spcPts val="0"/>
                        </a:spcAft>
                        <a:buNone/>
                      </a:pPr>
                      <a:r>
                        <a:rPr lang="en-US" sz="1100" u="none" strike="noStrike" cap="none">
                          <a:solidFill>
                            <a:schemeClr val="dk1"/>
                          </a:solidFill>
                        </a:rPr>
                        <a:t>If Non- reactive→→</a:t>
                      </a:r>
                      <a:endParaRPr sz="1100" u="none" strike="noStrike" cap="none">
                        <a:solidFill>
                          <a:schemeClr val="dk1"/>
                        </a:solidFill>
                        <a:latin typeface="Calibri"/>
                        <a:ea typeface="Calibri"/>
                        <a:cs typeface="Calibri"/>
                        <a:sym typeface="Calibri"/>
                      </a:endParaRPr>
                    </a:p>
                  </a:txBody>
                  <a:tcPr marL="44600" marR="44600" marT="0" marB="0"/>
                </a:tc>
                <a:tc>
                  <a:txBody>
                    <a:bodyPr/>
                    <a:lstStyle/>
                    <a:p>
                      <a:pPr marL="0" marR="0" lvl="0" indent="0" algn="l" rtl="0">
                        <a:lnSpc>
                          <a:spcPct val="115000"/>
                        </a:lnSpc>
                        <a:spcBef>
                          <a:spcPts val="0"/>
                        </a:spcBef>
                        <a:spcAft>
                          <a:spcPts val="0"/>
                        </a:spcAft>
                        <a:buNone/>
                      </a:pPr>
                      <a:r>
                        <a:rPr lang="en-US" sz="1100" u="sng" strike="noStrike" cap="none"/>
                        <a:t>Non Reactive titer</a:t>
                      </a:r>
                      <a:r>
                        <a:rPr lang="en-US" sz="1100" u="none" strike="noStrike" cap="none"/>
                        <a:t> –</a:t>
                      </a:r>
                      <a:endParaRPr/>
                    </a:p>
                    <a:p>
                      <a:pPr marL="342900" marR="0" lvl="0" indent="-342900" algn="l" rtl="0">
                        <a:lnSpc>
                          <a:spcPct val="115000"/>
                        </a:lnSpc>
                        <a:spcBef>
                          <a:spcPts val="0"/>
                        </a:spcBef>
                        <a:spcAft>
                          <a:spcPts val="0"/>
                        </a:spcAft>
                        <a:buClr>
                          <a:schemeClr val="dk1"/>
                        </a:buClr>
                        <a:buSzPts val="1100"/>
                        <a:buFont typeface="Noto Sans Symbols"/>
                        <a:buChar char="∙"/>
                      </a:pPr>
                      <a:r>
                        <a:rPr lang="en-US" sz="1100" u="none" strike="noStrike" cap="none"/>
                        <a:t>Proof of (3) previous vaccinations is required &amp; revaccinate entire series of (3) vaccinations (or PCP recommendations) &amp; re-titer after 4 weeks    (or PCP recommendations)</a:t>
                      </a:r>
                      <a:endParaRPr/>
                    </a:p>
                    <a:p>
                      <a:pPr marL="0" marR="0" lvl="0" indent="0" algn="l" rtl="0">
                        <a:lnSpc>
                          <a:spcPct val="115000"/>
                        </a:lnSpc>
                        <a:spcBef>
                          <a:spcPts val="0"/>
                        </a:spcBef>
                        <a:spcAft>
                          <a:spcPts val="0"/>
                        </a:spcAft>
                        <a:buNone/>
                      </a:pPr>
                      <a:r>
                        <a:rPr lang="en-US" sz="1100" u="none" strike="noStrike" cap="none"/>
                        <a:t> </a:t>
                      </a:r>
                      <a:endParaRPr/>
                    </a:p>
                    <a:p>
                      <a:pPr marL="0" marR="0" lvl="0" indent="0" algn="l" rtl="0">
                        <a:lnSpc>
                          <a:spcPct val="115000"/>
                        </a:lnSpc>
                        <a:spcBef>
                          <a:spcPts val="0"/>
                        </a:spcBef>
                        <a:spcAft>
                          <a:spcPts val="0"/>
                        </a:spcAft>
                        <a:buNone/>
                      </a:pPr>
                      <a:r>
                        <a:rPr lang="en-US" sz="1100" u="sng" strike="noStrike" cap="none"/>
                        <a:t>Re-titer</a:t>
                      </a:r>
                      <a:r>
                        <a:rPr lang="en-US" sz="1100" u="none" strike="noStrike" cap="none"/>
                        <a:t> </a:t>
                      </a:r>
                      <a:r>
                        <a:rPr lang="en-US" sz="1100" u="sng" strike="noStrike" cap="none"/>
                        <a:t>Non Reactive</a:t>
                      </a:r>
                      <a:r>
                        <a:rPr lang="en-US" sz="1100" u="none" strike="noStrike" cap="none"/>
                        <a:t>– No further action required</a:t>
                      </a:r>
                      <a:endParaRPr sz="1100" u="none" strike="noStrike" cap="none">
                        <a:latin typeface="Calibri"/>
                        <a:ea typeface="Calibri"/>
                        <a:cs typeface="Calibri"/>
                        <a:sym typeface="Calibri"/>
                      </a:endParaRPr>
                    </a:p>
                  </a:txBody>
                  <a:tcPr marL="44600" marR="44600" marT="0" marB="0"/>
                </a:tc>
                <a:extLst>
                  <a:ext uri="{0D108BD9-81ED-4DB2-BD59-A6C34878D82A}">
                    <a16:rowId xmlns:a16="http://schemas.microsoft.com/office/drawing/2014/main" val="10001"/>
                  </a:ext>
                </a:extLst>
              </a:tr>
              <a:tr h="1081275">
                <a:tc>
                  <a:txBody>
                    <a:bodyPr/>
                    <a:lstStyle/>
                    <a:p>
                      <a:pPr marL="0" marR="0" lvl="0" indent="0" algn="ctr" rtl="0">
                        <a:lnSpc>
                          <a:spcPct val="115000"/>
                        </a:lnSpc>
                        <a:spcBef>
                          <a:spcPts val="0"/>
                        </a:spcBef>
                        <a:spcAft>
                          <a:spcPts val="0"/>
                        </a:spcAft>
                        <a:buNone/>
                      </a:pPr>
                      <a:r>
                        <a:rPr lang="en-US" sz="1300" u="none" strike="noStrike" cap="none"/>
                        <a:t>MMR</a:t>
                      </a:r>
                      <a:endParaRPr sz="700" u="none" strike="noStrike" cap="none">
                        <a:latin typeface="Calibri"/>
                        <a:ea typeface="Calibri"/>
                        <a:cs typeface="Calibri"/>
                        <a:sym typeface="Calibri"/>
                      </a:endParaRPr>
                    </a:p>
                  </a:txBody>
                  <a:tcPr marL="44600" marR="44600" marT="0" marB="0"/>
                </a:tc>
                <a:tc>
                  <a:txBody>
                    <a:bodyPr/>
                    <a:lstStyle/>
                    <a:p>
                      <a:pPr marL="0" marR="0" lvl="0" indent="0" algn="ctr" rtl="0">
                        <a:lnSpc>
                          <a:spcPct val="115000"/>
                        </a:lnSpc>
                        <a:spcBef>
                          <a:spcPts val="0"/>
                        </a:spcBef>
                        <a:spcAft>
                          <a:spcPts val="0"/>
                        </a:spcAft>
                        <a:buNone/>
                      </a:pPr>
                      <a:r>
                        <a:rPr lang="en-US" sz="1100" u="none" strike="noStrike" cap="none"/>
                        <a:t>Proof of (2) vaccinations after 2 years of age, and administered at least 28 days apart</a:t>
                      </a:r>
                      <a:endParaRPr/>
                    </a:p>
                    <a:p>
                      <a:pPr marL="0" marR="0" lvl="0" indent="0" algn="ctr" rtl="0">
                        <a:lnSpc>
                          <a:spcPct val="115000"/>
                        </a:lnSpc>
                        <a:spcBef>
                          <a:spcPts val="0"/>
                        </a:spcBef>
                        <a:spcAft>
                          <a:spcPts val="0"/>
                        </a:spcAft>
                        <a:buNone/>
                      </a:pPr>
                      <a:r>
                        <a:rPr lang="en-US" sz="1100" u="none" strike="noStrike" cap="none"/>
                        <a:t> or</a:t>
                      </a:r>
                      <a:endParaRPr/>
                    </a:p>
                    <a:p>
                      <a:pPr marL="0" marR="0" lvl="0" indent="0" algn="ctr" rtl="0">
                        <a:lnSpc>
                          <a:spcPct val="115000"/>
                        </a:lnSpc>
                        <a:spcBef>
                          <a:spcPts val="0"/>
                        </a:spcBef>
                        <a:spcAft>
                          <a:spcPts val="0"/>
                        </a:spcAft>
                        <a:buNone/>
                      </a:pPr>
                      <a:r>
                        <a:rPr lang="en-US" sz="1100" u="none" strike="noStrike" cap="none"/>
                        <a:t>(+) Titer</a:t>
                      </a:r>
                      <a:endParaRPr sz="1100" u="none" strike="noStrike" cap="none">
                        <a:latin typeface="Calibri"/>
                        <a:ea typeface="Calibri"/>
                        <a:cs typeface="Calibri"/>
                        <a:sym typeface="Calibri"/>
                      </a:endParaRPr>
                    </a:p>
                  </a:txBody>
                  <a:tcPr marL="44600" marR="44600" marT="0" marB="0"/>
                </a:tc>
                <a:tc>
                  <a:txBody>
                    <a:bodyPr/>
                    <a:lstStyle/>
                    <a:p>
                      <a:pPr marL="0" marR="0" lvl="0" indent="0" algn="l" rtl="0">
                        <a:lnSpc>
                          <a:spcPct val="115000"/>
                        </a:lnSpc>
                        <a:spcBef>
                          <a:spcPts val="0"/>
                        </a:spcBef>
                        <a:spcAft>
                          <a:spcPts val="0"/>
                        </a:spcAft>
                        <a:buNone/>
                      </a:pPr>
                      <a:r>
                        <a:rPr lang="en-US" sz="1100" u="none" strike="noStrike" cap="none"/>
                        <a:t>(+) Positive titer- </a:t>
                      </a:r>
                      <a:endParaRPr/>
                    </a:p>
                    <a:p>
                      <a:pPr marL="0" marR="0" lvl="0" indent="0" algn="l" rtl="0">
                        <a:lnSpc>
                          <a:spcPct val="115000"/>
                        </a:lnSpc>
                        <a:spcBef>
                          <a:spcPts val="0"/>
                        </a:spcBef>
                        <a:spcAft>
                          <a:spcPts val="0"/>
                        </a:spcAft>
                        <a:buNone/>
                      </a:pPr>
                      <a:r>
                        <a:rPr lang="en-US" sz="1100" u="none" strike="noStrike" cap="none"/>
                        <a:t>No further action required</a:t>
                      </a:r>
                      <a:endParaRPr/>
                    </a:p>
                    <a:p>
                      <a:pPr marL="0" marR="0" lvl="0" indent="0" algn="l" rtl="0">
                        <a:lnSpc>
                          <a:spcPct val="115000"/>
                        </a:lnSpc>
                        <a:spcBef>
                          <a:spcPts val="0"/>
                        </a:spcBef>
                        <a:spcAft>
                          <a:spcPts val="0"/>
                        </a:spcAft>
                        <a:buNone/>
                      </a:pPr>
                      <a:endParaRPr sz="1100" u="none" strike="noStrike" cap="none">
                        <a:solidFill>
                          <a:schemeClr val="dk1"/>
                        </a:solidFill>
                      </a:endParaRPr>
                    </a:p>
                    <a:p>
                      <a:pPr marL="0" marR="0" lvl="0" indent="0" algn="l" rtl="0">
                        <a:lnSpc>
                          <a:spcPct val="115000"/>
                        </a:lnSpc>
                        <a:spcBef>
                          <a:spcPts val="0"/>
                        </a:spcBef>
                        <a:spcAft>
                          <a:spcPts val="0"/>
                        </a:spcAft>
                        <a:buNone/>
                      </a:pPr>
                      <a:r>
                        <a:rPr lang="en-US" sz="1100" u="none" strike="noStrike" cap="none">
                          <a:solidFill>
                            <a:schemeClr val="dk1"/>
                          </a:solidFill>
                        </a:rPr>
                        <a:t>or </a:t>
                      </a:r>
                      <a:endParaRPr/>
                    </a:p>
                    <a:p>
                      <a:pPr marL="0" marR="0" lvl="0" indent="0" algn="l" rtl="0">
                        <a:lnSpc>
                          <a:spcPct val="115000"/>
                        </a:lnSpc>
                        <a:spcBef>
                          <a:spcPts val="0"/>
                        </a:spcBef>
                        <a:spcAft>
                          <a:spcPts val="0"/>
                        </a:spcAft>
                        <a:buNone/>
                      </a:pPr>
                      <a:endParaRPr sz="1100" u="none" strike="noStrike" cap="none">
                        <a:solidFill>
                          <a:schemeClr val="dk1"/>
                        </a:solidFill>
                      </a:endParaRPr>
                    </a:p>
                    <a:p>
                      <a:pPr marL="0" marR="0" lvl="0" indent="0" algn="l" rtl="0">
                        <a:lnSpc>
                          <a:spcPct val="115000"/>
                        </a:lnSpc>
                        <a:spcBef>
                          <a:spcPts val="0"/>
                        </a:spcBef>
                        <a:spcAft>
                          <a:spcPts val="0"/>
                        </a:spcAft>
                        <a:buNone/>
                      </a:pPr>
                      <a:r>
                        <a:rPr lang="en-US" sz="1100" u="none" strike="noStrike" cap="none">
                          <a:solidFill>
                            <a:schemeClr val="dk1"/>
                          </a:solidFill>
                        </a:rPr>
                        <a:t>If Non- reactive→→</a:t>
                      </a:r>
                      <a:endParaRPr sz="1100" u="none" strike="noStrike" cap="none">
                        <a:solidFill>
                          <a:schemeClr val="dk1"/>
                        </a:solidFill>
                        <a:latin typeface="Calibri"/>
                        <a:ea typeface="Calibri"/>
                        <a:cs typeface="Calibri"/>
                        <a:sym typeface="Calibri"/>
                      </a:endParaRPr>
                    </a:p>
                  </a:txBody>
                  <a:tcPr marL="44600" marR="44600" marT="0" marB="0"/>
                </a:tc>
                <a:tc>
                  <a:txBody>
                    <a:bodyPr/>
                    <a:lstStyle/>
                    <a:p>
                      <a:pPr marL="0" marR="0" lvl="0" indent="0" algn="l" rtl="0">
                        <a:lnSpc>
                          <a:spcPct val="115000"/>
                        </a:lnSpc>
                        <a:spcBef>
                          <a:spcPts val="0"/>
                        </a:spcBef>
                        <a:spcAft>
                          <a:spcPts val="0"/>
                        </a:spcAft>
                        <a:buNone/>
                      </a:pPr>
                      <a:r>
                        <a:rPr lang="en-US" sz="1100" u="sng" strike="noStrike" cap="none"/>
                        <a:t>Negative titer</a:t>
                      </a:r>
                      <a:r>
                        <a:rPr lang="en-US" sz="1100" u="none" strike="noStrike" cap="none"/>
                        <a:t> –</a:t>
                      </a:r>
                      <a:endParaRPr/>
                    </a:p>
                    <a:p>
                      <a:pPr marL="342900" marR="0" lvl="0" indent="-342900" algn="l" rtl="0">
                        <a:lnSpc>
                          <a:spcPct val="115000"/>
                        </a:lnSpc>
                        <a:spcBef>
                          <a:spcPts val="0"/>
                        </a:spcBef>
                        <a:spcAft>
                          <a:spcPts val="0"/>
                        </a:spcAft>
                        <a:buClr>
                          <a:schemeClr val="dk1"/>
                        </a:buClr>
                        <a:buSzPts val="1100"/>
                        <a:buFont typeface="Noto Sans Symbols"/>
                        <a:buChar char="∙"/>
                      </a:pPr>
                      <a:r>
                        <a:rPr lang="en-US" sz="1100" u="none" strike="noStrike" cap="none"/>
                        <a:t>Proof of (2) MMR vaccinations in childhood are required &amp; </a:t>
                      </a:r>
                      <a:endParaRPr/>
                    </a:p>
                    <a:p>
                      <a:pPr marL="342900" marR="0" lvl="0" indent="-342900" algn="l" rtl="0">
                        <a:lnSpc>
                          <a:spcPct val="115000"/>
                        </a:lnSpc>
                        <a:spcBef>
                          <a:spcPts val="0"/>
                        </a:spcBef>
                        <a:spcAft>
                          <a:spcPts val="0"/>
                        </a:spcAft>
                        <a:buClr>
                          <a:schemeClr val="dk1"/>
                        </a:buClr>
                        <a:buSzPts val="1100"/>
                        <a:buFont typeface="Noto Sans Symbols"/>
                        <a:buChar char="∙"/>
                      </a:pPr>
                      <a:r>
                        <a:rPr lang="en-US" sz="1100" u="none" strike="noStrike" cap="none"/>
                        <a:t>(1 or 2) MMR vaccination booster(s) should be obtained ( or PCP recommendation)</a:t>
                      </a:r>
                      <a:endParaRPr/>
                    </a:p>
                    <a:p>
                      <a:pPr marL="342900" marR="0" lvl="0" indent="-342900" algn="l" rtl="0">
                        <a:lnSpc>
                          <a:spcPct val="115000"/>
                        </a:lnSpc>
                        <a:spcBef>
                          <a:spcPts val="0"/>
                        </a:spcBef>
                        <a:spcAft>
                          <a:spcPts val="0"/>
                        </a:spcAft>
                        <a:buClr>
                          <a:schemeClr val="dk1"/>
                        </a:buClr>
                        <a:buSzPts val="1100"/>
                        <a:buFont typeface="Noto Sans Symbols"/>
                        <a:buChar char="∙"/>
                      </a:pPr>
                      <a:r>
                        <a:rPr lang="en-US" sz="1100" u="sng" strike="noStrike" cap="none"/>
                        <a:t>No re-titer</a:t>
                      </a:r>
                      <a:r>
                        <a:rPr lang="en-US" sz="1100" u="none" strike="noStrike" cap="none"/>
                        <a:t> is required</a:t>
                      </a:r>
                      <a:endParaRPr sz="1100" u="none" strike="noStrike" cap="none">
                        <a:latin typeface="Calibri"/>
                        <a:ea typeface="Calibri"/>
                        <a:cs typeface="Calibri"/>
                        <a:sym typeface="Calibri"/>
                      </a:endParaRPr>
                    </a:p>
                  </a:txBody>
                  <a:tcPr marL="44600" marR="44600" marT="0" marB="0"/>
                </a:tc>
                <a:extLst>
                  <a:ext uri="{0D108BD9-81ED-4DB2-BD59-A6C34878D82A}">
                    <a16:rowId xmlns:a16="http://schemas.microsoft.com/office/drawing/2014/main" val="10002"/>
                  </a:ext>
                </a:extLst>
              </a:tr>
              <a:tr h="741125">
                <a:tc>
                  <a:txBody>
                    <a:bodyPr/>
                    <a:lstStyle/>
                    <a:p>
                      <a:pPr marL="0" marR="0" lvl="0" indent="0" algn="ctr" rtl="0">
                        <a:lnSpc>
                          <a:spcPct val="115000"/>
                        </a:lnSpc>
                        <a:spcBef>
                          <a:spcPts val="0"/>
                        </a:spcBef>
                        <a:spcAft>
                          <a:spcPts val="0"/>
                        </a:spcAft>
                        <a:buNone/>
                      </a:pPr>
                      <a:r>
                        <a:rPr lang="en-US" sz="1300" u="none" strike="noStrike" cap="none"/>
                        <a:t>Varicella</a:t>
                      </a:r>
                      <a:endParaRPr sz="700" u="none" strike="noStrike" cap="none">
                        <a:latin typeface="Calibri"/>
                        <a:ea typeface="Calibri"/>
                        <a:cs typeface="Calibri"/>
                        <a:sym typeface="Calibri"/>
                      </a:endParaRPr>
                    </a:p>
                  </a:txBody>
                  <a:tcPr marL="44600" marR="44600" marT="0" marB="0"/>
                </a:tc>
                <a:tc>
                  <a:txBody>
                    <a:bodyPr/>
                    <a:lstStyle/>
                    <a:p>
                      <a:pPr marL="0" marR="0" lvl="0" indent="0" algn="ctr" rtl="0">
                        <a:lnSpc>
                          <a:spcPct val="115000"/>
                        </a:lnSpc>
                        <a:spcBef>
                          <a:spcPts val="0"/>
                        </a:spcBef>
                        <a:spcAft>
                          <a:spcPts val="0"/>
                        </a:spcAft>
                        <a:buNone/>
                      </a:pPr>
                      <a:r>
                        <a:rPr lang="en-US" sz="1100" u="none" strike="noStrike" cap="none"/>
                        <a:t>Proof of (2) vaccinations </a:t>
                      </a:r>
                      <a:endParaRPr/>
                    </a:p>
                    <a:p>
                      <a:pPr marL="0" marR="0" lvl="0" indent="0" algn="ctr" rtl="0">
                        <a:lnSpc>
                          <a:spcPct val="115000"/>
                        </a:lnSpc>
                        <a:spcBef>
                          <a:spcPts val="0"/>
                        </a:spcBef>
                        <a:spcAft>
                          <a:spcPts val="0"/>
                        </a:spcAft>
                        <a:buNone/>
                      </a:pPr>
                      <a:r>
                        <a:rPr lang="en-US" sz="1100" u="none" strike="noStrike" cap="none"/>
                        <a:t>or </a:t>
                      </a:r>
                      <a:endParaRPr/>
                    </a:p>
                    <a:p>
                      <a:pPr marL="0" marR="0" lvl="0" indent="0" algn="ctr" rtl="0">
                        <a:lnSpc>
                          <a:spcPct val="115000"/>
                        </a:lnSpc>
                        <a:spcBef>
                          <a:spcPts val="0"/>
                        </a:spcBef>
                        <a:spcAft>
                          <a:spcPts val="0"/>
                        </a:spcAft>
                        <a:buNone/>
                      </a:pPr>
                      <a:r>
                        <a:rPr lang="en-US" sz="1100" u="none" strike="noStrike" cap="none"/>
                        <a:t>(+) titer</a:t>
                      </a:r>
                      <a:endParaRPr sz="1100" u="none" strike="noStrike" cap="none">
                        <a:latin typeface="Calibri"/>
                        <a:ea typeface="Calibri"/>
                        <a:cs typeface="Calibri"/>
                        <a:sym typeface="Calibri"/>
                      </a:endParaRPr>
                    </a:p>
                  </a:txBody>
                  <a:tcPr marL="44600" marR="44600" marT="0" marB="0"/>
                </a:tc>
                <a:tc>
                  <a:txBody>
                    <a:bodyPr/>
                    <a:lstStyle/>
                    <a:p>
                      <a:pPr marL="0" marR="0" lvl="0" indent="0" algn="l" rtl="0">
                        <a:lnSpc>
                          <a:spcPct val="115000"/>
                        </a:lnSpc>
                        <a:spcBef>
                          <a:spcPts val="0"/>
                        </a:spcBef>
                        <a:spcAft>
                          <a:spcPts val="0"/>
                        </a:spcAft>
                        <a:buNone/>
                      </a:pPr>
                      <a:r>
                        <a:rPr lang="en-US" sz="1100" u="none" strike="noStrike" cap="none"/>
                        <a:t>(+) Positive titer- </a:t>
                      </a:r>
                      <a:endParaRPr/>
                    </a:p>
                    <a:p>
                      <a:pPr marL="0" marR="0" lvl="0" indent="0" algn="l" rtl="0">
                        <a:lnSpc>
                          <a:spcPct val="115000"/>
                        </a:lnSpc>
                        <a:spcBef>
                          <a:spcPts val="0"/>
                        </a:spcBef>
                        <a:spcAft>
                          <a:spcPts val="0"/>
                        </a:spcAft>
                        <a:buNone/>
                      </a:pPr>
                      <a:r>
                        <a:rPr lang="en-US" sz="1100" u="none" strike="noStrike" cap="none"/>
                        <a:t>No further action required</a:t>
                      </a:r>
                      <a:endParaRPr/>
                    </a:p>
                    <a:p>
                      <a:pPr marL="0" marR="0" lvl="0" indent="0" algn="l" rtl="0">
                        <a:lnSpc>
                          <a:spcPct val="115000"/>
                        </a:lnSpc>
                        <a:spcBef>
                          <a:spcPts val="0"/>
                        </a:spcBef>
                        <a:spcAft>
                          <a:spcPts val="0"/>
                        </a:spcAft>
                        <a:buNone/>
                      </a:pPr>
                      <a:endParaRPr sz="1100" u="none" strike="noStrike" cap="none">
                        <a:solidFill>
                          <a:schemeClr val="dk1"/>
                        </a:solidFill>
                      </a:endParaRPr>
                    </a:p>
                    <a:p>
                      <a:pPr marL="0" marR="0" lvl="0" indent="0" algn="l" rtl="0">
                        <a:lnSpc>
                          <a:spcPct val="115000"/>
                        </a:lnSpc>
                        <a:spcBef>
                          <a:spcPts val="0"/>
                        </a:spcBef>
                        <a:spcAft>
                          <a:spcPts val="0"/>
                        </a:spcAft>
                        <a:buNone/>
                      </a:pPr>
                      <a:r>
                        <a:rPr lang="en-US" sz="1100" u="none" strike="noStrike" cap="none">
                          <a:solidFill>
                            <a:schemeClr val="dk1"/>
                          </a:solidFill>
                        </a:rPr>
                        <a:t>or </a:t>
                      </a:r>
                      <a:endParaRPr/>
                    </a:p>
                    <a:p>
                      <a:pPr marL="0" marR="0" lvl="0" indent="0" algn="l" rtl="0">
                        <a:lnSpc>
                          <a:spcPct val="115000"/>
                        </a:lnSpc>
                        <a:spcBef>
                          <a:spcPts val="0"/>
                        </a:spcBef>
                        <a:spcAft>
                          <a:spcPts val="0"/>
                        </a:spcAft>
                        <a:buNone/>
                      </a:pPr>
                      <a:endParaRPr sz="1100" u="none" strike="noStrike" cap="none">
                        <a:solidFill>
                          <a:schemeClr val="dk1"/>
                        </a:solidFill>
                      </a:endParaRPr>
                    </a:p>
                    <a:p>
                      <a:pPr marL="0" marR="0" lvl="0" indent="0" algn="l" rtl="0">
                        <a:lnSpc>
                          <a:spcPct val="115000"/>
                        </a:lnSpc>
                        <a:spcBef>
                          <a:spcPts val="0"/>
                        </a:spcBef>
                        <a:spcAft>
                          <a:spcPts val="0"/>
                        </a:spcAft>
                        <a:buNone/>
                      </a:pPr>
                      <a:r>
                        <a:rPr lang="en-US" sz="1100" u="none" strike="noStrike" cap="none">
                          <a:solidFill>
                            <a:schemeClr val="dk1"/>
                          </a:solidFill>
                        </a:rPr>
                        <a:t>If Non- reactive→→</a:t>
                      </a:r>
                      <a:r>
                        <a:rPr lang="en-US" sz="1100" u="none" strike="noStrike" cap="none"/>
                        <a:t> </a:t>
                      </a:r>
                      <a:endParaRPr sz="1100" u="none" strike="noStrike" cap="none">
                        <a:latin typeface="Calibri"/>
                        <a:ea typeface="Calibri"/>
                        <a:cs typeface="Calibri"/>
                        <a:sym typeface="Calibri"/>
                      </a:endParaRPr>
                    </a:p>
                  </a:txBody>
                  <a:tcPr marL="44600" marR="44600" marT="0" marB="0"/>
                </a:tc>
                <a:tc>
                  <a:txBody>
                    <a:bodyPr/>
                    <a:lstStyle/>
                    <a:p>
                      <a:pPr marL="0" marR="0" lvl="0" indent="0" algn="l" rtl="0">
                        <a:lnSpc>
                          <a:spcPct val="115000"/>
                        </a:lnSpc>
                        <a:spcBef>
                          <a:spcPts val="0"/>
                        </a:spcBef>
                        <a:spcAft>
                          <a:spcPts val="0"/>
                        </a:spcAft>
                        <a:buNone/>
                      </a:pPr>
                      <a:r>
                        <a:rPr lang="en-US" sz="1100" u="sng" strike="noStrike" cap="none"/>
                        <a:t>Negative titer</a:t>
                      </a:r>
                      <a:r>
                        <a:rPr lang="en-US" sz="1100" u="none" strike="noStrike" cap="none"/>
                        <a:t> – </a:t>
                      </a:r>
                      <a:endParaRPr/>
                    </a:p>
                    <a:p>
                      <a:pPr marL="342900" marR="0" lvl="0" indent="-342900" algn="l" rtl="0">
                        <a:lnSpc>
                          <a:spcPct val="115000"/>
                        </a:lnSpc>
                        <a:spcBef>
                          <a:spcPts val="0"/>
                        </a:spcBef>
                        <a:spcAft>
                          <a:spcPts val="0"/>
                        </a:spcAft>
                        <a:buClr>
                          <a:schemeClr val="dk1"/>
                        </a:buClr>
                        <a:buSzPts val="1100"/>
                        <a:buFont typeface="Noto Sans Symbols"/>
                        <a:buChar char="∙"/>
                      </a:pPr>
                      <a:r>
                        <a:rPr lang="en-US" sz="1100" u="none" strike="noStrike" cap="none"/>
                        <a:t>Proof of (2) previous vaccinations &amp; (1 or 2) Varicella booster(s)             (or PCP recommendations), &amp; No re-titer is required</a:t>
                      </a:r>
                      <a:endParaRPr/>
                    </a:p>
                  </a:txBody>
                  <a:tcPr marL="44600" marR="44600" marT="0" marB="0"/>
                </a:tc>
                <a:extLst>
                  <a:ext uri="{0D108BD9-81ED-4DB2-BD59-A6C34878D82A}">
                    <a16:rowId xmlns:a16="http://schemas.microsoft.com/office/drawing/2014/main" val="10003"/>
                  </a:ext>
                </a:extLst>
              </a:tr>
              <a:tr h="717575">
                <a:tc>
                  <a:txBody>
                    <a:bodyPr/>
                    <a:lstStyle/>
                    <a:p>
                      <a:pPr marL="0" marR="0" lvl="0" indent="0" algn="ctr" rtl="0">
                        <a:lnSpc>
                          <a:spcPct val="115000"/>
                        </a:lnSpc>
                        <a:spcBef>
                          <a:spcPts val="0"/>
                        </a:spcBef>
                        <a:spcAft>
                          <a:spcPts val="0"/>
                        </a:spcAft>
                        <a:buNone/>
                      </a:pPr>
                      <a:r>
                        <a:rPr lang="en-US" sz="1300" u="none" strike="noStrike" cap="none"/>
                        <a:t>Tdap</a:t>
                      </a:r>
                      <a:endParaRPr sz="700" u="none" strike="noStrike" cap="none">
                        <a:latin typeface="Calibri"/>
                        <a:ea typeface="Calibri"/>
                        <a:cs typeface="Calibri"/>
                        <a:sym typeface="Calibri"/>
                      </a:endParaRPr>
                    </a:p>
                  </a:txBody>
                  <a:tcPr marL="44600" marR="44600" marT="0" marB="0"/>
                </a:tc>
                <a:tc>
                  <a:txBody>
                    <a:bodyPr/>
                    <a:lstStyle/>
                    <a:p>
                      <a:pPr marL="0" marR="0" lvl="0" indent="0" algn="l" rtl="0">
                        <a:lnSpc>
                          <a:spcPct val="115000"/>
                        </a:lnSpc>
                        <a:spcBef>
                          <a:spcPts val="0"/>
                        </a:spcBef>
                        <a:spcAft>
                          <a:spcPts val="0"/>
                        </a:spcAft>
                        <a:buNone/>
                      </a:pPr>
                      <a:r>
                        <a:rPr lang="en-US" sz="1100" u="none" strike="noStrike" cap="none"/>
                        <a:t>Proof of current vaccination</a:t>
                      </a:r>
                      <a:endParaRPr/>
                    </a:p>
                    <a:p>
                      <a:pPr marL="0" marR="0" lvl="0" indent="0" algn="l" rtl="0">
                        <a:lnSpc>
                          <a:spcPct val="115000"/>
                        </a:lnSpc>
                        <a:spcBef>
                          <a:spcPts val="0"/>
                        </a:spcBef>
                        <a:spcAft>
                          <a:spcPts val="0"/>
                        </a:spcAft>
                        <a:buNone/>
                      </a:pPr>
                      <a:r>
                        <a:rPr lang="en-US" sz="1100" u="none" strike="noStrike" cap="none"/>
                        <a:t>Tdap must be within 10 years of starting the program, </a:t>
                      </a:r>
                      <a:r>
                        <a:rPr lang="en-US" sz="1100" b="1" i="1" u="none" strike="noStrike" cap="none"/>
                        <a:t>and</a:t>
                      </a:r>
                      <a:r>
                        <a:rPr lang="en-US" sz="1100" u="none" strike="noStrike" cap="none"/>
                        <a:t> administered after age 19</a:t>
                      </a:r>
                      <a:endParaRPr sz="1100" u="none" strike="noStrike" cap="none">
                        <a:latin typeface="Calibri"/>
                        <a:ea typeface="Calibri"/>
                        <a:cs typeface="Calibri"/>
                        <a:sym typeface="Calibri"/>
                      </a:endParaRPr>
                    </a:p>
                  </a:txBody>
                  <a:tcPr marL="44600" marR="44600" marT="0" marB="0"/>
                </a:tc>
                <a:tc>
                  <a:txBody>
                    <a:bodyPr/>
                    <a:lstStyle/>
                    <a:p>
                      <a:pPr marL="0" marR="0" lvl="0" indent="0" algn="l" rtl="0">
                        <a:lnSpc>
                          <a:spcPct val="115000"/>
                        </a:lnSpc>
                        <a:spcBef>
                          <a:spcPts val="0"/>
                        </a:spcBef>
                        <a:spcAft>
                          <a:spcPts val="0"/>
                        </a:spcAft>
                        <a:buNone/>
                      </a:pPr>
                      <a:r>
                        <a:rPr lang="en-US" sz="1100" u="none" strike="noStrike" cap="none"/>
                        <a:t>None</a:t>
                      </a:r>
                      <a:endParaRPr sz="1100" u="none" strike="noStrike" cap="none">
                        <a:latin typeface="Calibri"/>
                        <a:ea typeface="Calibri"/>
                        <a:cs typeface="Calibri"/>
                        <a:sym typeface="Calibri"/>
                      </a:endParaRPr>
                    </a:p>
                  </a:txBody>
                  <a:tcPr marL="44600" marR="44600" marT="0" marB="0"/>
                </a:tc>
                <a:tc>
                  <a:txBody>
                    <a:bodyPr/>
                    <a:lstStyle/>
                    <a:p>
                      <a:pPr marL="0" marR="0" lvl="0" indent="0" algn="l" rtl="0">
                        <a:lnSpc>
                          <a:spcPct val="115000"/>
                        </a:lnSpc>
                        <a:spcBef>
                          <a:spcPts val="0"/>
                        </a:spcBef>
                        <a:spcAft>
                          <a:spcPts val="0"/>
                        </a:spcAft>
                        <a:buNone/>
                      </a:pPr>
                      <a:r>
                        <a:rPr lang="en-US" sz="1100" u="none" strike="noStrike" cap="none"/>
                        <a:t> Td Every 10 years booster, unless outbreak occurs (new, direct instructions will be given).</a:t>
                      </a:r>
                      <a:endParaRPr sz="1100" u="none" strike="noStrike" cap="none">
                        <a:latin typeface="Calibri"/>
                        <a:ea typeface="Calibri"/>
                        <a:cs typeface="Calibri"/>
                        <a:sym typeface="Calibri"/>
                      </a:endParaRPr>
                    </a:p>
                  </a:txBody>
                  <a:tcPr marL="44600" marR="44600" marT="0" marB="0"/>
                </a:tc>
                <a:extLst>
                  <a:ext uri="{0D108BD9-81ED-4DB2-BD59-A6C34878D82A}">
                    <a16:rowId xmlns:a16="http://schemas.microsoft.com/office/drawing/2014/main" val="10004"/>
                  </a:ext>
                </a:extLst>
              </a:tr>
              <a:tr h="870250">
                <a:tc>
                  <a:txBody>
                    <a:bodyPr/>
                    <a:lstStyle/>
                    <a:p>
                      <a:pPr marL="0" marR="0" lvl="0" indent="0" algn="ctr" rtl="0">
                        <a:lnSpc>
                          <a:spcPct val="115000"/>
                        </a:lnSpc>
                        <a:spcBef>
                          <a:spcPts val="0"/>
                        </a:spcBef>
                        <a:spcAft>
                          <a:spcPts val="0"/>
                        </a:spcAft>
                        <a:buNone/>
                      </a:pPr>
                      <a:r>
                        <a:rPr lang="en-US" sz="1300" u="none" strike="noStrike" cap="none"/>
                        <a:t>TB Screening</a:t>
                      </a:r>
                      <a:endParaRPr sz="700" u="none" strike="noStrike" cap="none">
                        <a:latin typeface="Calibri"/>
                        <a:ea typeface="Calibri"/>
                        <a:cs typeface="Calibri"/>
                        <a:sym typeface="Calibri"/>
                      </a:endParaRPr>
                    </a:p>
                  </a:txBody>
                  <a:tcPr marL="44600" marR="44600" marT="0" marB="0"/>
                </a:tc>
                <a:tc>
                  <a:txBody>
                    <a:bodyPr/>
                    <a:lstStyle/>
                    <a:p>
                      <a:pPr marL="0" marR="0" lvl="0" indent="0" algn="l" rtl="0">
                        <a:lnSpc>
                          <a:spcPct val="115000"/>
                        </a:lnSpc>
                        <a:spcBef>
                          <a:spcPts val="0"/>
                        </a:spcBef>
                        <a:spcAft>
                          <a:spcPts val="0"/>
                        </a:spcAft>
                        <a:buNone/>
                      </a:pPr>
                      <a:r>
                        <a:rPr lang="en-US" sz="1100" u="none" strike="noStrike" cap="none"/>
                        <a:t>Quantiferon Blood Test</a:t>
                      </a:r>
                      <a:endParaRPr sz="1100" u="none" strike="noStrike" cap="none">
                        <a:latin typeface="Calibri"/>
                        <a:ea typeface="Calibri"/>
                        <a:cs typeface="Calibri"/>
                        <a:sym typeface="Calibri"/>
                      </a:endParaRPr>
                    </a:p>
                  </a:txBody>
                  <a:tcPr marL="44600" marR="44600" marT="0" marB="0"/>
                </a:tc>
                <a:tc>
                  <a:txBody>
                    <a:bodyPr/>
                    <a:lstStyle/>
                    <a:p>
                      <a:pPr marL="0" marR="0" lvl="0" indent="0" algn="ctr" rtl="0">
                        <a:lnSpc>
                          <a:spcPct val="115000"/>
                        </a:lnSpc>
                        <a:spcBef>
                          <a:spcPts val="0"/>
                        </a:spcBef>
                        <a:spcAft>
                          <a:spcPts val="0"/>
                        </a:spcAft>
                        <a:buNone/>
                      </a:pPr>
                      <a:r>
                        <a:rPr lang="en-US" sz="1100" u="none" strike="noStrike" cap="none"/>
                        <a:t>RESULTS</a:t>
                      </a:r>
                      <a:endParaRPr/>
                    </a:p>
                    <a:p>
                      <a:pPr marL="0" marR="0" lvl="0" indent="0" algn="l" rtl="0">
                        <a:lnSpc>
                          <a:spcPct val="115000"/>
                        </a:lnSpc>
                        <a:spcBef>
                          <a:spcPts val="0"/>
                        </a:spcBef>
                        <a:spcAft>
                          <a:spcPts val="0"/>
                        </a:spcAft>
                        <a:buNone/>
                      </a:pPr>
                      <a:r>
                        <a:rPr lang="en-US" sz="1100" u="none" strike="noStrike" cap="none"/>
                        <a:t>If Negative results – no further action required</a:t>
                      </a:r>
                      <a:endParaRPr sz="1100" u="none" strike="noStrike" cap="none">
                        <a:latin typeface="Calibri"/>
                        <a:ea typeface="Calibri"/>
                        <a:cs typeface="Calibri"/>
                        <a:sym typeface="Calibri"/>
                      </a:endParaRPr>
                    </a:p>
                  </a:txBody>
                  <a:tcPr marL="44600" marR="44600" marT="0" marB="0"/>
                </a:tc>
                <a:tc>
                  <a:txBody>
                    <a:bodyPr/>
                    <a:lstStyle/>
                    <a:p>
                      <a:pPr marL="0" marR="0" lvl="0" indent="0" algn="l" rtl="0">
                        <a:lnSpc>
                          <a:spcPct val="115000"/>
                        </a:lnSpc>
                        <a:spcBef>
                          <a:spcPts val="0"/>
                        </a:spcBef>
                        <a:spcAft>
                          <a:spcPts val="0"/>
                        </a:spcAft>
                        <a:buNone/>
                      </a:pPr>
                      <a:r>
                        <a:rPr lang="en-US" sz="1100" u="sng" strike="noStrike" cap="none"/>
                        <a:t>Positive results</a:t>
                      </a:r>
                      <a:r>
                        <a:rPr lang="en-US" sz="1100" u="none" strike="noStrike" cap="none"/>
                        <a:t>–</a:t>
                      </a:r>
                      <a:endParaRPr/>
                    </a:p>
                    <a:p>
                      <a:pPr marL="342900" marR="0" lvl="0" indent="-342900" algn="l" rtl="0">
                        <a:lnSpc>
                          <a:spcPct val="115000"/>
                        </a:lnSpc>
                        <a:spcBef>
                          <a:spcPts val="0"/>
                        </a:spcBef>
                        <a:spcAft>
                          <a:spcPts val="0"/>
                        </a:spcAft>
                        <a:buClr>
                          <a:schemeClr val="dk1"/>
                        </a:buClr>
                        <a:buSzPts val="1100"/>
                        <a:buFont typeface="Noto Sans Symbols"/>
                        <a:buChar char="∙"/>
                      </a:pPr>
                      <a:r>
                        <a:rPr lang="en-US" sz="1100" u="none" strike="noStrike" cap="none"/>
                        <a:t>Obtain chest x-ray &amp; TB Assessment signed by PCP for clearance.</a:t>
                      </a:r>
                      <a:endParaRPr/>
                    </a:p>
                    <a:p>
                      <a:pPr marL="0" marR="0" lvl="0" indent="0" algn="l" rtl="0">
                        <a:lnSpc>
                          <a:spcPct val="115000"/>
                        </a:lnSpc>
                        <a:spcBef>
                          <a:spcPts val="0"/>
                        </a:spcBef>
                        <a:spcAft>
                          <a:spcPts val="0"/>
                        </a:spcAft>
                        <a:buNone/>
                      </a:pPr>
                      <a:r>
                        <a:rPr lang="en-US" sz="1100" u="none" strike="noStrike" cap="none"/>
                        <a:t>Annual TB Assessment required yearly ( n</a:t>
                      </a:r>
                      <a:r>
                        <a:rPr lang="en-US" sz="1100"/>
                        <a:t>o</a:t>
                      </a:r>
                      <a:r>
                        <a:rPr lang="en-US" sz="1100" u="none" strike="noStrike" cap="none"/>
                        <a:t> testing required)</a:t>
                      </a:r>
                      <a:endParaRPr sz="1100" u="none" strike="noStrike" cap="none">
                        <a:latin typeface="Calibri"/>
                        <a:ea typeface="Calibri"/>
                        <a:cs typeface="Calibri"/>
                        <a:sym typeface="Calibri"/>
                      </a:endParaRPr>
                    </a:p>
                  </a:txBody>
                  <a:tcPr marL="44600" marR="44600" marT="0" marB="0"/>
                </a:tc>
                <a:extLst>
                  <a:ext uri="{0D108BD9-81ED-4DB2-BD59-A6C34878D82A}">
                    <a16:rowId xmlns:a16="http://schemas.microsoft.com/office/drawing/2014/main" val="10005"/>
                  </a:ext>
                </a:extLst>
              </a:tr>
            </a:tbl>
          </a:graphicData>
        </a:graphic>
      </p:graphicFrame>
      <p:sp>
        <p:nvSpPr>
          <p:cNvPr id="290" name="Google Shape;290;p19"/>
          <p:cNvSpPr/>
          <p:nvPr/>
        </p:nvSpPr>
        <p:spPr>
          <a:xfrm>
            <a:off x="1219200" y="76200"/>
            <a:ext cx="7086600" cy="70788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000">
                <a:solidFill>
                  <a:schemeClr val="dk1"/>
                </a:solidFill>
                <a:latin typeface="Century Gothic"/>
                <a:ea typeface="Century Gothic"/>
                <a:cs typeface="Century Gothic"/>
                <a:sym typeface="Century Gothic"/>
              </a:rPr>
              <a:t>Vaccination Requirements</a:t>
            </a:r>
            <a:endParaRPr sz="4000" i="0" u="none" strike="noStrike" cap="none">
              <a:solidFill>
                <a:schemeClr val="dk1"/>
              </a:solidFill>
              <a:latin typeface="Century Gothic"/>
              <a:ea typeface="Century Gothic"/>
              <a:cs typeface="Century Gothic"/>
              <a:sym typeface="Century Gothic"/>
            </a:endParaRPr>
          </a:p>
        </p:txBody>
      </p:sp>
      <p:sp>
        <p:nvSpPr>
          <p:cNvPr id="291" name="Google Shape;291;p1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92" name="Google Shape;292;p19"/>
          <p:cNvSpPr txBox="1">
            <a:spLocks noGrp="1"/>
          </p:cNvSpPr>
          <p:nvPr>
            <p:ph type="ftr" idx="11"/>
          </p:nvPr>
        </p:nvSpPr>
        <p:spPr>
          <a:xfrm>
            <a:off x="-914399" y="6324600"/>
            <a:ext cx="7296142" cy="5003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TABLE ADAPTED FROM THE CDC’S  IMMUNIZATION REQUIREMENTS FOR HEALTHCARE PROVIDERS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p:nvPr/>
        </p:nvSpPr>
        <p:spPr>
          <a:xfrm>
            <a:off x="0" y="0"/>
            <a:ext cx="9139736" cy="6858000"/>
          </a:xfrm>
          <a:prstGeom prst="rect">
            <a:avLst/>
          </a:prstGeom>
          <a:solidFill>
            <a:schemeClr val="lt1">
              <a:alpha val="4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2"/>
          <p:cNvSpPr/>
          <p:nvPr/>
        </p:nvSpPr>
        <p:spPr>
          <a:xfrm>
            <a:off x="12"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txBox="1">
            <a:spLocks noGrp="1"/>
          </p:cNvSpPr>
          <p:nvPr>
            <p:ph type="title"/>
          </p:nvPr>
        </p:nvSpPr>
        <p:spPr>
          <a:xfrm>
            <a:off x="369277" y="605896"/>
            <a:ext cx="2313633" cy="564620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100"/>
              <a:buFont typeface="Century Gothic"/>
              <a:buNone/>
            </a:pPr>
            <a:r>
              <a:rPr lang="en-US" sz="3100">
                <a:solidFill>
                  <a:srgbClr val="FFFFFF"/>
                </a:solidFill>
                <a:latin typeface="Century Gothic"/>
                <a:ea typeface="Century Gothic"/>
                <a:cs typeface="Century Gothic"/>
                <a:sym typeface="Century Gothic"/>
              </a:rPr>
              <a:t>Questions</a:t>
            </a:r>
            <a:endParaRPr/>
          </a:p>
        </p:txBody>
      </p:sp>
      <p:sp>
        <p:nvSpPr>
          <p:cNvPr id="120" name="Google Shape;120;p2"/>
          <p:cNvSpPr/>
          <p:nvPr/>
        </p:nvSpPr>
        <p:spPr>
          <a:xfrm>
            <a:off x="3030053"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txBox="1">
            <a:spLocks noGrp="1"/>
          </p:cNvSpPr>
          <p:nvPr>
            <p:ph type="body" idx="1"/>
          </p:nvPr>
        </p:nvSpPr>
        <p:spPr>
          <a:xfrm>
            <a:off x="3556512" y="605896"/>
            <a:ext cx="4810247" cy="5646208"/>
          </a:xfrm>
          <a:prstGeom prst="rect">
            <a:avLst/>
          </a:prstGeom>
          <a:noFill/>
          <a:ln>
            <a:noFill/>
          </a:ln>
        </p:spPr>
        <p:txBody>
          <a:bodyPr spcFirstLastPara="1" wrap="square" lIns="0" tIns="45700" rIns="0" bIns="45700" anchor="ctr" anchorCtr="0">
            <a:normAutofit/>
          </a:bodyPr>
          <a:lstStyle/>
          <a:p>
            <a:pPr marL="109728" lvl="0" indent="0" algn="l" rtl="0">
              <a:lnSpc>
                <a:spcPct val="90000"/>
              </a:lnSpc>
              <a:spcBef>
                <a:spcPts val="0"/>
              </a:spcBef>
              <a:spcAft>
                <a:spcPts val="0"/>
              </a:spcAft>
              <a:buSzPts val="2000"/>
              <a:buNone/>
            </a:pPr>
            <a:r>
              <a:rPr lang="en-US"/>
              <a:t>Please contact:</a:t>
            </a:r>
            <a:endParaRPr/>
          </a:p>
          <a:p>
            <a:pPr marL="109728" lvl="0" indent="0" algn="l" rtl="0">
              <a:lnSpc>
                <a:spcPct val="90000"/>
              </a:lnSpc>
              <a:spcBef>
                <a:spcPts val="1400"/>
              </a:spcBef>
              <a:spcAft>
                <a:spcPts val="0"/>
              </a:spcAft>
              <a:buSzPts val="2000"/>
              <a:buNone/>
            </a:pPr>
            <a:r>
              <a:rPr lang="en-US"/>
              <a:t>Beatriz Porter</a:t>
            </a:r>
            <a:endParaRPr/>
          </a:p>
          <a:p>
            <a:pPr marL="109728" lvl="0" indent="0" algn="l" rtl="0">
              <a:lnSpc>
                <a:spcPct val="90000"/>
              </a:lnSpc>
              <a:spcBef>
                <a:spcPts val="1400"/>
              </a:spcBef>
              <a:spcAft>
                <a:spcPts val="0"/>
              </a:spcAft>
              <a:buSzPts val="2000"/>
              <a:buNone/>
            </a:pPr>
            <a:r>
              <a:rPr lang="en-US"/>
              <a:t>Castle Branch Compliance Coordinator</a:t>
            </a:r>
            <a:endParaRPr/>
          </a:p>
          <a:p>
            <a:pPr marL="109728" lvl="0" indent="0" algn="l" rtl="0">
              <a:lnSpc>
                <a:spcPct val="90000"/>
              </a:lnSpc>
              <a:spcBef>
                <a:spcPts val="1400"/>
              </a:spcBef>
              <a:spcAft>
                <a:spcPts val="0"/>
              </a:spcAft>
              <a:buSzPts val="2000"/>
              <a:buNone/>
            </a:pPr>
            <a:r>
              <a:rPr lang="en-US"/>
              <a:t>Beatriz.Porter@sjsu.edu</a:t>
            </a:r>
            <a:endParaRPr/>
          </a:p>
          <a:p>
            <a:pPr marL="109728" lvl="0" indent="0" algn="l" rtl="0">
              <a:lnSpc>
                <a:spcPct val="90000"/>
              </a:lnSpc>
              <a:spcBef>
                <a:spcPts val="1400"/>
              </a:spcBef>
              <a:spcAft>
                <a:spcPts val="0"/>
              </a:spcAft>
              <a:buSzPts val="2000"/>
              <a:buNone/>
            </a:pPr>
            <a:r>
              <a:rPr lang="en-US"/>
              <a:t>408-924-3130</a:t>
            </a:r>
            <a:endParaRPr/>
          </a:p>
          <a:p>
            <a:pPr marL="109728" lvl="0" indent="0" algn="l" rtl="0">
              <a:lnSpc>
                <a:spcPct val="90000"/>
              </a:lnSpc>
              <a:spcBef>
                <a:spcPts val="1400"/>
              </a:spcBef>
              <a:spcAft>
                <a:spcPts val="0"/>
              </a:spcAft>
              <a:buSzPts val="2000"/>
              <a:buNone/>
            </a:pPr>
            <a:endParaRPr/>
          </a:p>
          <a:p>
            <a:pPr marL="109728" lvl="0" indent="0" algn="l" rtl="0">
              <a:lnSpc>
                <a:spcPct val="90000"/>
              </a:lnSpc>
              <a:spcBef>
                <a:spcPts val="1400"/>
              </a:spcBef>
              <a:spcAft>
                <a:spcPts val="0"/>
              </a:spcAft>
              <a:buSzPts val="2000"/>
              <a:buNone/>
            </a:pPr>
            <a:r>
              <a:rPr lang="en-US"/>
              <a:t> </a:t>
            </a:r>
            <a:endParaRPr/>
          </a:p>
          <a:p>
            <a:pPr marL="109728" lvl="0" indent="0" algn="l" rtl="0">
              <a:lnSpc>
                <a:spcPct val="90000"/>
              </a:lnSpc>
              <a:spcBef>
                <a:spcPts val="1400"/>
              </a:spcBef>
              <a:spcAft>
                <a:spcPts val="0"/>
              </a:spcAft>
              <a:buSzPts val="2000"/>
              <a:buNone/>
            </a:pPr>
            <a:endParaRPr/>
          </a:p>
        </p:txBody>
      </p:sp>
      <p:sp>
        <p:nvSpPr>
          <p:cNvPr id="122" name="Google Shape;122;p2"/>
          <p:cNvSpPr txBox="1">
            <a:spLocks noGrp="1"/>
          </p:cNvSpPr>
          <p:nvPr>
            <p:ph type="sldNum" idx="12"/>
          </p:nvPr>
        </p:nvSpPr>
        <p:spPr>
          <a:xfrm>
            <a:off x="7592291" y="6459785"/>
            <a:ext cx="817071"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chemeClr val="dk2"/>
                </a:solidFill>
              </a:rPr>
              <a:t>2</a:t>
            </a:fld>
            <a:endParaRPr>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NSO Liability (Malpractice) Insurance</a:t>
            </a:r>
            <a:endParaRPr/>
          </a:p>
        </p:txBody>
      </p:sp>
      <p:sp>
        <p:nvSpPr>
          <p:cNvPr id="299" name="Google Shape;299;p20"/>
          <p:cNvSpPr txBox="1"/>
          <p:nvPr/>
        </p:nvSpPr>
        <p:spPr>
          <a:xfrm>
            <a:off x="556260" y="1865045"/>
            <a:ext cx="8077200" cy="434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Details about obtaining NSO liability insurance: </a:t>
            </a:r>
            <a:endParaRPr/>
          </a:p>
          <a:p>
            <a:pPr marL="0" marR="0" lvl="0" indent="0" algn="l" rtl="0">
              <a:spcBef>
                <a:spcPts val="0"/>
              </a:spcBef>
              <a:spcAft>
                <a:spcPts val="0"/>
              </a:spcAft>
              <a:buNone/>
            </a:pPr>
            <a:r>
              <a:rPr lang="en-US"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https://www.sjsu.edu/nursing/docs/NSO%20Malpractice%20Notice%202015.pdf</a:t>
            </a:r>
            <a:endParaRPr sz="240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Insurance must be renewed annually and must not expire during the academic year (during clinical placement).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The Certificate of Insurance is uploaded to CastleBranch.</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Cost is approximately</a:t>
            </a:r>
            <a:endParaRPr/>
          </a:p>
          <a:p>
            <a:pPr marL="8001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BSN (pre licensure): ~$27</a:t>
            </a:r>
            <a:endParaRPr/>
          </a:p>
          <a:p>
            <a:pPr marL="8001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Calibri"/>
                <a:ea typeface="Calibri"/>
                <a:cs typeface="Calibri"/>
                <a:sym typeface="Calibri"/>
              </a:rPr>
              <a:t>RN-BSN/Masters (post licensure):  ~</a:t>
            </a:r>
            <a:r>
              <a:rPr lang="en-US" sz="2400">
                <a:solidFill>
                  <a:schemeClr val="dk1"/>
                </a:solidFill>
                <a:latin typeface="Calibri"/>
                <a:ea typeface="Calibri"/>
                <a:cs typeface="Calibri"/>
                <a:sym typeface="Calibri"/>
              </a:rPr>
              <a:t>$104</a:t>
            </a:r>
            <a:endParaRPr/>
          </a:p>
        </p:txBody>
      </p:sp>
      <p:sp>
        <p:nvSpPr>
          <p:cNvPr id="300" name="Google Shape;300;p2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title"/>
          </p:nvPr>
        </p:nvSpPr>
        <p:spPr>
          <a:xfrm>
            <a:off x="800100" y="539325"/>
            <a:ext cx="7543800" cy="899161"/>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COVID-19 </a:t>
            </a:r>
            <a:endParaRPr/>
          </a:p>
        </p:txBody>
      </p:sp>
      <p:sp>
        <p:nvSpPr>
          <p:cNvPr id="306" name="Google Shape;306;p21"/>
          <p:cNvSpPr txBox="1">
            <a:spLocks noGrp="1"/>
          </p:cNvSpPr>
          <p:nvPr>
            <p:ph type="body" idx="1"/>
          </p:nvPr>
        </p:nvSpPr>
        <p:spPr>
          <a:xfrm>
            <a:off x="533400" y="1845733"/>
            <a:ext cx="8077199" cy="4472941"/>
          </a:xfrm>
          <a:prstGeom prst="rect">
            <a:avLst/>
          </a:prstGeom>
          <a:noFill/>
          <a:ln>
            <a:noFill/>
          </a:ln>
        </p:spPr>
        <p:txBody>
          <a:bodyPr spcFirstLastPara="1" wrap="square" lIns="0" tIns="45700" rIns="0" bIns="45700" anchor="t" anchorCtr="0">
            <a:normAutofit/>
          </a:bodyPr>
          <a:lstStyle/>
          <a:p>
            <a:pPr marL="91440" lvl="0" indent="-114300" algn="l" rtl="0">
              <a:lnSpc>
                <a:spcPct val="90000"/>
              </a:lnSpc>
              <a:spcBef>
                <a:spcPts val="0"/>
              </a:spcBef>
              <a:spcAft>
                <a:spcPts val="0"/>
              </a:spcAft>
              <a:buSzPts val="1800"/>
              <a:buChar char=" "/>
            </a:pPr>
            <a:r>
              <a:rPr lang="en-US" sz="1800">
                <a:latin typeface="Arial"/>
                <a:ea typeface="Arial"/>
                <a:cs typeface="Arial"/>
                <a:sym typeface="Arial"/>
              </a:rPr>
              <a:t>See University Policy:</a:t>
            </a:r>
            <a:endParaRPr/>
          </a:p>
          <a:p>
            <a:pPr marL="91440" lvl="0" indent="-114300" algn="l" rtl="0">
              <a:lnSpc>
                <a:spcPct val="150000"/>
              </a:lnSpc>
              <a:spcBef>
                <a:spcPts val="1400"/>
              </a:spcBef>
              <a:spcAft>
                <a:spcPts val="0"/>
              </a:spcAft>
              <a:buSzPts val="1800"/>
              <a:buChar char=" "/>
            </a:pPr>
            <a:r>
              <a:rPr lang="en-US" sz="1800">
                <a:latin typeface="Arial"/>
                <a:ea typeface="Arial"/>
                <a:cs typeface="Arial"/>
                <a:sym typeface="Arial"/>
              </a:rPr>
              <a:t>Per the </a:t>
            </a:r>
            <a:r>
              <a:rPr lang="en-US" sz="1800" b="1" u="sng">
                <a:solidFill>
                  <a:schemeClr val="hlink"/>
                </a:solidFill>
                <a:latin typeface="Arial"/>
                <a:ea typeface="Arial"/>
                <a:cs typeface="Arial"/>
                <a:sym typeface="Arial"/>
                <a:hlinkClick r:id="rId3"/>
              </a:rPr>
              <a:t>statement</a:t>
            </a:r>
            <a:r>
              <a:rPr lang="en-US" sz="1800">
                <a:latin typeface="Arial"/>
                <a:ea typeface="Arial"/>
                <a:cs typeface="Arial"/>
                <a:sym typeface="Arial"/>
              </a:rPr>
              <a:t> by the </a:t>
            </a:r>
            <a:r>
              <a:rPr lang="en-US" sz="1800" b="1">
                <a:latin typeface="Arial"/>
                <a:ea typeface="Arial"/>
                <a:cs typeface="Arial"/>
                <a:sym typeface="Arial"/>
              </a:rPr>
              <a:t>California State University (CSU) Chancellor’s Office requiring vaccinations for all students accessing campus facilities, </a:t>
            </a:r>
            <a:r>
              <a:rPr lang="en-US" sz="1800">
                <a:latin typeface="Arial"/>
                <a:ea typeface="Arial"/>
                <a:cs typeface="Arial"/>
                <a:sym typeface="Arial"/>
              </a:rPr>
              <a:t>The Valley Foundation School of Nursing will adhere to </a:t>
            </a:r>
            <a:r>
              <a:rPr lang="en-US" sz="1800" b="1">
                <a:latin typeface="Arial"/>
                <a:ea typeface="Arial"/>
                <a:cs typeface="Arial"/>
                <a:sym typeface="Arial"/>
              </a:rPr>
              <a:t>San José State University </a:t>
            </a:r>
            <a:r>
              <a:rPr lang="en-US" sz="1800" b="1" u="sng">
                <a:solidFill>
                  <a:schemeClr val="hlink"/>
                </a:solidFill>
                <a:latin typeface="Arial"/>
                <a:ea typeface="Arial"/>
                <a:cs typeface="Arial"/>
                <a:sym typeface="Arial"/>
                <a:hlinkClick r:id="rId4"/>
              </a:rPr>
              <a:t>vaccination guidelines</a:t>
            </a:r>
            <a:r>
              <a:rPr lang="en-US" sz="1800">
                <a:latin typeface="Arial"/>
                <a:ea typeface="Arial"/>
                <a:cs typeface="Arial"/>
                <a:sym typeface="Arial"/>
              </a:rPr>
              <a:t> and uphold</a:t>
            </a:r>
            <a:r>
              <a:rPr lang="en-US" sz="1800" b="1">
                <a:latin typeface="Arial"/>
                <a:ea typeface="Arial"/>
                <a:cs typeface="Arial"/>
                <a:sym typeface="Arial"/>
              </a:rPr>
              <a:t> </a:t>
            </a:r>
            <a:r>
              <a:rPr lang="en-US" sz="1800">
                <a:latin typeface="Arial"/>
                <a:ea typeface="Arial"/>
                <a:cs typeface="Arial"/>
                <a:sym typeface="Arial"/>
              </a:rPr>
              <a:t>the Chancellor’s Office Healthcare Agency Clinical Placement Requirements</a:t>
            </a:r>
            <a:r>
              <a:rPr lang="en-US" sz="1800" b="1">
                <a:latin typeface="Arial"/>
                <a:ea typeface="Arial"/>
                <a:cs typeface="Arial"/>
                <a:sym typeface="Arial"/>
              </a:rPr>
              <a:t>. </a:t>
            </a:r>
            <a:endParaRPr/>
          </a:p>
          <a:p>
            <a:pPr marL="91440" lvl="0" indent="-114300" algn="l" rtl="0">
              <a:lnSpc>
                <a:spcPct val="150000"/>
              </a:lnSpc>
              <a:spcBef>
                <a:spcPts val="1400"/>
              </a:spcBef>
              <a:spcAft>
                <a:spcPts val="0"/>
              </a:spcAft>
              <a:buSzPts val="1800"/>
              <a:buChar char=" "/>
            </a:pPr>
            <a:r>
              <a:rPr lang="en-US" sz="1800">
                <a:latin typeface="Arial"/>
                <a:ea typeface="Arial"/>
                <a:cs typeface="Arial"/>
                <a:sym typeface="Arial"/>
              </a:rPr>
              <a:t>Everyone </a:t>
            </a:r>
            <a:r>
              <a:rPr lang="en-US" sz="1800" b="1">
                <a:latin typeface="Arial"/>
                <a:ea typeface="Arial"/>
                <a:cs typeface="Arial"/>
                <a:sym typeface="Arial"/>
              </a:rPr>
              <a:t>must</a:t>
            </a:r>
            <a:r>
              <a:rPr lang="en-US" sz="1800">
                <a:latin typeface="Arial"/>
                <a:ea typeface="Arial"/>
                <a:cs typeface="Arial"/>
                <a:sym typeface="Arial"/>
              </a:rPr>
              <a:t> have a complete COVID-19 vaccination cycle and booster.</a:t>
            </a:r>
            <a:endParaRPr/>
          </a:p>
          <a:p>
            <a:pPr marL="395288" lvl="0" indent="-395288" algn="l" rtl="0">
              <a:lnSpc>
                <a:spcPct val="100000"/>
              </a:lnSpc>
              <a:spcBef>
                <a:spcPts val="1400"/>
              </a:spcBef>
              <a:spcAft>
                <a:spcPts val="0"/>
              </a:spcAft>
              <a:buSzPts val="1800"/>
              <a:buFont typeface="Noto Sans Symbols"/>
              <a:buChar char="⮚"/>
            </a:pPr>
            <a:r>
              <a:rPr lang="en-US" sz="1800">
                <a:latin typeface="Arial"/>
                <a:ea typeface="Arial"/>
                <a:cs typeface="Arial"/>
                <a:sym typeface="Arial"/>
              </a:rPr>
              <a:t>Proof of vaccination + booster is required in CB </a:t>
            </a:r>
            <a:r>
              <a:rPr lang="en-US" sz="1800" i="1">
                <a:latin typeface="Arial"/>
                <a:ea typeface="Arial"/>
                <a:cs typeface="Arial"/>
                <a:sym typeface="Arial"/>
              </a:rPr>
              <a:t>in addition </a:t>
            </a:r>
            <a:r>
              <a:rPr lang="en-US" sz="1800">
                <a:latin typeface="Arial"/>
                <a:ea typeface="Arial"/>
                <a:cs typeface="Arial"/>
                <a:sym typeface="Arial"/>
              </a:rPr>
              <a:t>to other SJSU requirements</a:t>
            </a:r>
            <a:endParaRPr/>
          </a:p>
        </p:txBody>
      </p:sp>
      <p:sp>
        <p:nvSpPr>
          <p:cNvPr id="307" name="Google Shape;307;p2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txBox="1">
            <a:spLocks noGrp="1"/>
          </p:cNvSpPr>
          <p:nvPr>
            <p:ph type="title"/>
          </p:nvPr>
        </p:nvSpPr>
        <p:spPr>
          <a:xfrm>
            <a:off x="480059" y="533400"/>
            <a:ext cx="8229600"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Questions</a:t>
            </a:r>
            <a:endParaRPr/>
          </a:p>
        </p:txBody>
      </p:sp>
      <p:sp>
        <p:nvSpPr>
          <p:cNvPr id="314" name="Google Shape;314;p22"/>
          <p:cNvSpPr txBox="1">
            <a:spLocks noGrp="1"/>
          </p:cNvSpPr>
          <p:nvPr>
            <p:ph type="body" idx="1"/>
          </p:nvPr>
        </p:nvSpPr>
        <p:spPr>
          <a:xfrm>
            <a:off x="822958" y="2133600"/>
            <a:ext cx="7543801" cy="4023360"/>
          </a:xfrm>
          <a:prstGeom prst="rect">
            <a:avLst/>
          </a:prstGeom>
          <a:noFill/>
          <a:ln>
            <a:noFill/>
          </a:ln>
        </p:spPr>
        <p:txBody>
          <a:bodyPr spcFirstLastPara="1" wrap="square" lIns="0" tIns="45700" rIns="0" bIns="45700" anchor="t" anchorCtr="0">
            <a:normAutofit/>
          </a:bodyPr>
          <a:lstStyle/>
          <a:p>
            <a:pPr marL="109728" lvl="0" indent="0" algn="ctr" rtl="0">
              <a:lnSpc>
                <a:spcPct val="90000"/>
              </a:lnSpc>
              <a:spcBef>
                <a:spcPts val="0"/>
              </a:spcBef>
              <a:spcAft>
                <a:spcPts val="0"/>
              </a:spcAft>
              <a:buSzPts val="1900"/>
              <a:buNone/>
            </a:pPr>
            <a:r>
              <a:rPr lang="en-US" sz="1900"/>
              <a:t>Please contact:</a:t>
            </a:r>
            <a:endParaRPr/>
          </a:p>
          <a:p>
            <a:pPr marL="109728" lvl="0" indent="0" algn="ctr" rtl="0">
              <a:lnSpc>
                <a:spcPct val="90000"/>
              </a:lnSpc>
              <a:spcBef>
                <a:spcPts val="1400"/>
              </a:spcBef>
              <a:spcAft>
                <a:spcPts val="0"/>
              </a:spcAft>
              <a:buSzPts val="1900"/>
              <a:buNone/>
            </a:pPr>
            <a:r>
              <a:rPr lang="en-US" sz="1900"/>
              <a:t>Beatriz Porter</a:t>
            </a:r>
            <a:endParaRPr/>
          </a:p>
          <a:p>
            <a:pPr marL="109728" lvl="0" indent="0" algn="ctr" rtl="0">
              <a:lnSpc>
                <a:spcPct val="90000"/>
              </a:lnSpc>
              <a:spcBef>
                <a:spcPts val="1400"/>
              </a:spcBef>
              <a:spcAft>
                <a:spcPts val="0"/>
              </a:spcAft>
              <a:buSzPts val="1900"/>
              <a:buNone/>
            </a:pPr>
            <a:r>
              <a:rPr lang="en-US" sz="1900"/>
              <a:t>Castle Branch Compliance Coordinator</a:t>
            </a:r>
            <a:endParaRPr/>
          </a:p>
          <a:p>
            <a:pPr marL="109728" lvl="0" indent="0" algn="ctr" rtl="0">
              <a:lnSpc>
                <a:spcPct val="90000"/>
              </a:lnSpc>
              <a:spcBef>
                <a:spcPts val="1400"/>
              </a:spcBef>
              <a:spcAft>
                <a:spcPts val="0"/>
              </a:spcAft>
              <a:buSzPts val="1900"/>
              <a:buNone/>
            </a:pPr>
            <a:r>
              <a:rPr lang="en-US" sz="1900"/>
              <a:t>Beatriz.Porter@sjsu.edu</a:t>
            </a:r>
            <a:endParaRPr/>
          </a:p>
          <a:p>
            <a:pPr marL="109728" lvl="0" indent="0" algn="ctr" rtl="0">
              <a:lnSpc>
                <a:spcPct val="90000"/>
              </a:lnSpc>
              <a:spcBef>
                <a:spcPts val="1400"/>
              </a:spcBef>
              <a:spcAft>
                <a:spcPts val="0"/>
              </a:spcAft>
              <a:buSzPts val="1900"/>
              <a:buNone/>
            </a:pPr>
            <a:r>
              <a:rPr lang="en-US" sz="1900"/>
              <a:t> 408-924-3130</a:t>
            </a:r>
            <a:endParaRPr/>
          </a:p>
          <a:p>
            <a:pPr marL="109728" lvl="0" indent="0" algn="ctr" rtl="0">
              <a:lnSpc>
                <a:spcPct val="90000"/>
              </a:lnSpc>
              <a:spcBef>
                <a:spcPts val="1400"/>
              </a:spcBef>
              <a:spcAft>
                <a:spcPts val="0"/>
              </a:spcAft>
              <a:buSzPts val="2000"/>
              <a:buNone/>
            </a:pPr>
            <a:endParaRPr/>
          </a:p>
        </p:txBody>
      </p:sp>
      <p:sp>
        <p:nvSpPr>
          <p:cNvPr id="315" name="Google Shape;315;p2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Updated 4/26/2023</a:t>
            </a:r>
            <a:endParaRPr/>
          </a:p>
          <a:p>
            <a:pPr marL="91440" lvl="0" indent="-127000" algn="l" rtl="0">
              <a:lnSpc>
                <a:spcPct val="90000"/>
              </a:lnSpc>
              <a:spcBef>
                <a:spcPts val="1400"/>
              </a:spcBef>
              <a:spcAft>
                <a:spcPts val="0"/>
              </a:spcAft>
              <a:buSzPts val="2000"/>
              <a:buChar char=" "/>
            </a:pPr>
            <a:r>
              <a:rPr lang="en-US"/>
              <a:t>By: Dr. Lisa Rauch</a:t>
            </a:r>
            <a:endParaRPr/>
          </a:p>
          <a:p>
            <a:pPr marL="91440" lvl="0" indent="0" algn="l" rtl="0">
              <a:lnSpc>
                <a:spcPct val="90000"/>
              </a:lnSpc>
              <a:spcBef>
                <a:spcPts val="1400"/>
              </a:spcBef>
              <a:spcAft>
                <a:spcPts val="0"/>
              </a:spcAft>
              <a:buSzPts val="2000"/>
              <a:buNone/>
            </a:pPr>
            <a:endParaRPr/>
          </a:p>
        </p:txBody>
      </p:sp>
      <p:sp>
        <p:nvSpPr>
          <p:cNvPr id="322" name="Google Shape;322;p2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76200" y="110822"/>
            <a:ext cx="7543800" cy="89916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Need tech support?</a:t>
            </a:r>
            <a:endParaRPr/>
          </a:p>
        </p:txBody>
      </p:sp>
      <p:sp>
        <p:nvSpPr>
          <p:cNvPr id="129" name="Google Shape;129;p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
        <p:nvSpPr>
          <p:cNvPr id="130" name="Google Shape;130;p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31" name="Google Shape;131;p3"/>
          <p:cNvPicPr preferRelativeResize="0"/>
          <p:nvPr/>
        </p:nvPicPr>
        <p:blipFill rotWithShape="1">
          <a:blip r:embed="rId3">
            <a:alphaModFix/>
          </a:blip>
          <a:srcRect b="44508"/>
          <a:stretch/>
        </p:blipFill>
        <p:spPr>
          <a:xfrm>
            <a:off x="29344" y="929209"/>
            <a:ext cx="9144000" cy="1830659"/>
          </a:xfrm>
          <a:prstGeom prst="rect">
            <a:avLst/>
          </a:prstGeom>
          <a:noFill/>
          <a:ln>
            <a:noFill/>
          </a:ln>
        </p:spPr>
      </p:pic>
      <p:sp>
        <p:nvSpPr>
          <p:cNvPr id="132" name="Google Shape;132;p3"/>
          <p:cNvSpPr txBox="1"/>
          <p:nvPr/>
        </p:nvSpPr>
        <p:spPr>
          <a:xfrm>
            <a:off x="2315344" y="5869093"/>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https://discover.castlebranch.com/contact-us/</a:t>
            </a:r>
            <a:endParaRPr sz="1800">
              <a:solidFill>
                <a:schemeClr val="dk1"/>
              </a:solidFill>
              <a:latin typeface="Calibri"/>
              <a:ea typeface="Calibri"/>
              <a:cs typeface="Calibri"/>
              <a:sym typeface="Calibri"/>
            </a:endParaRPr>
          </a:p>
        </p:txBody>
      </p:sp>
      <p:pic>
        <p:nvPicPr>
          <p:cNvPr id="133" name="Google Shape;133;p3"/>
          <p:cNvPicPr preferRelativeResize="0"/>
          <p:nvPr/>
        </p:nvPicPr>
        <p:blipFill rotWithShape="1">
          <a:blip r:embed="rId5">
            <a:alphaModFix/>
          </a:blip>
          <a:srcRect l="16162" t="5585" r="5456" b="21698"/>
          <a:stretch/>
        </p:blipFill>
        <p:spPr>
          <a:xfrm>
            <a:off x="1865506" y="1997918"/>
            <a:ext cx="5471676" cy="371899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title"/>
          </p:nvPr>
        </p:nvSpPr>
        <p:spPr>
          <a:xfrm>
            <a:off x="822960" y="11635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Castle Branch Student Tracker</a:t>
            </a:r>
            <a:endParaRPr/>
          </a:p>
        </p:txBody>
      </p:sp>
      <p:sp>
        <p:nvSpPr>
          <p:cNvPr id="140" name="Google Shape;140;p4"/>
          <p:cNvSpPr txBox="1">
            <a:spLocks noGrp="1"/>
          </p:cNvSpPr>
          <p:nvPr>
            <p:ph type="body" idx="1"/>
          </p:nvPr>
        </p:nvSpPr>
        <p:spPr>
          <a:xfrm>
            <a:off x="240030" y="1828800"/>
            <a:ext cx="8709660" cy="441960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en-US"/>
              <a:t>Navigate to the Castle Branch (CB) website: </a:t>
            </a:r>
            <a:r>
              <a:rPr lang="en-US" u="sng">
                <a:solidFill>
                  <a:schemeClr val="hlink"/>
                </a:solidFill>
                <a:hlinkClick r:id="rId3"/>
              </a:rPr>
              <a:t>https://portal.castlebranch.com/NU12</a:t>
            </a:r>
            <a:endParaRPr/>
          </a:p>
          <a:p>
            <a:pPr marL="91440" lvl="0" indent="-127000" algn="l" rtl="0">
              <a:lnSpc>
                <a:spcPct val="90000"/>
              </a:lnSpc>
              <a:spcBef>
                <a:spcPts val="1400"/>
              </a:spcBef>
              <a:spcAft>
                <a:spcPts val="0"/>
              </a:spcAft>
              <a:buSzPts val="2000"/>
              <a:buChar char=" "/>
            </a:pPr>
            <a:r>
              <a:rPr lang="en-US"/>
              <a:t>Pick the appropriate package for your program.  </a:t>
            </a:r>
            <a:endParaRPr/>
          </a:p>
          <a:p>
            <a:pPr marL="384048" lvl="1" indent="-182880" algn="l" rtl="0">
              <a:lnSpc>
                <a:spcPct val="100000"/>
              </a:lnSpc>
              <a:spcBef>
                <a:spcPts val="400"/>
              </a:spcBef>
              <a:spcAft>
                <a:spcPts val="0"/>
              </a:spcAft>
              <a:buSzPts val="2000"/>
              <a:buChar char="◦"/>
            </a:pPr>
            <a:r>
              <a:rPr lang="en-US" sz="2000"/>
              <a:t>Incoming BSN Semester 1 students: NU13</a:t>
            </a:r>
            <a:endParaRPr/>
          </a:p>
          <a:p>
            <a:pPr marL="384048" lvl="1" indent="-182880" algn="l" rtl="0">
              <a:lnSpc>
                <a:spcPct val="100000"/>
              </a:lnSpc>
              <a:spcBef>
                <a:spcPts val="600"/>
              </a:spcBef>
              <a:spcAft>
                <a:spcPts val="0"/>
              </a:spcAft>
              <a:buSzPts val="2000"/>
              <a:buChar char="◦"/>
            </a:pPr>
            <a:r>
              <a:rPr lang="en-US" sz="2000"/>
              <a:t>Incoming RN to BSN &amp; ICCP Students: NU14</a:t>
            </a:r>
            <a:endParaRPr/>
          </a:p>
          <a:p>
            <a:pPr marL="384048" lvl="1" indent="-182880" algn="l" rtl="0">
              <a:lnSpc>
                <a:spcPct val="100000"/>
              </a:lnSpc>
              <a:spcBef>
                <a:spcPts val="600"/>
              </a:spcBef>
              <a:spcAft>
                <a:spcPts val="0"/>
              </a:spcAft>
              <a:buSzPts val="2000"/>
              <a:buChar char="◦"/>
            </a:pPr>
            <a:r>
              <a:rPr lang="en-US" sz="2000"/>
              <a:t>Graduate/Masters: NU36, and select the package for Educator or FNP </a:t>
            </a:r>
            <a:endParaRPr/>
          </a:p>
          <a:p>
            <a:pPr marL="91440" lvl="0" indent="0" algn="l" rtl="0">
              <a:lnSpc>
                <a:spcPct val="50000"/>
              </a:lnSpc>
              <a:spcBef>
                <a:spcPts val="1600"/>
              </a:spcBef>
              <a:spcAft>
                <a:spcPts val="0"/>
              </a:spcAft>
              <a:buSzPts val="2000"/>
              <a:buNone/>
            </a:pPr>
            <a:endParaRPr/>
          </a:p>
          <a:p>
            <a:pPr marL="91440" lvl="0" indent="-127000" algn="l" rtl="0">
              <a:lnSpc>
                <a:spcPct val="50000"/>
              </a:lnSpc>
              <a:spcBef>
                <a:spcPts val="1400"/>
              </a:spcBef>
              <a:spcAft>
                <a:spcPts val="0"/>
              </a:spcAft>
              <a:buSzPts val="2000"/>
              <a:buChar char=" "/>
            </a:pPr>
            <a:r>
              <a:rPr lang="en-US"/>
              <a:t>New Student Packages = $135.00</a:t>
            </a:r>
            <a:endParaRPr/>
          </a:p>
          <a:p>
            <a:pPr marL="384048" lvl="1" indent="-182880" algn="l" rtl="0">
              <a:lnSpc>
                <a:spcPct val="90000"/>
              </a:lnSpc>
              <a:spcBef>
                <a:spcPts val="400"/>
              </a:spcBef>
              <a:spcAft>
                <a:spcPts val="0"/>
              </a:spcAft>
              <a:buSzPts val="2000"/>
              <a:buChar char="◦"/>
            </a:pPr>
            <a:r>
              <a:rPr lang="en-US" sz="2000" b="1"/>
              <a:t>Includes: Drug Screen / Background Check/ Compliance Tracker</a:t>
            </a:r>
            <a:endParaRPr/>
          </a:p>
          <a:p>
            <a:pPr marL="384048" lvl="1" indent="-182880" algn="l" rtl="0">
              <a:lnSpc>
                <a:spcPct val="90000"/>
              </a:lnSpc>
              <a:spcBef>
                <a:spcPts val="600"/>
              </a:spcBef>
              <a:spcAft>
                <a:spcPts val="0"/>
              </a:spcAft>
              <a:buSzPts val="2000"/>
              <a:buChar char="◦"/>
            </a:pPr>
            <a:r>
              <a:rPr lang="en-US" sz="2000"/>
              <a:t>Deadlines to submit documentation will be given in the instructions. </a:t>
            </a:r>
            <a:endParaRPr/>
          </a:p>
          <a:p>
            <a:pPr marL="384048" lvl="1" indent="-182880" algn="l" rtl="0">
              <a:lnSpc>
                <a:spcPct val="90000"/>
              </a:lnSpc>
              <a:spcBef>
                <a:spcPts val="600"/>
              </a:spcBef>
              <a:spcAft>
                <a:spcPts val="0"/>
              </a:spcAft>
              <a:buSzPts val="2000"/>
              <a:buChar char="◦"/>
            </a:pPr>
            <a:r>
              <a:rPr lang="en-US" sz="2000"/>
              <a:t>Current deadlines are Jan 1 &amp; Aug 1 to prevent items from expiring mid-semester. </a:t>
            </a:r>
            <a:endParaRPr/>
          </a:p>
        </p:txBody>
      </p:sp>
      <p:sp>
        <p:nvSpPr>
          <p:cNvPr id="141" name="Google Shape;141;p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alpha val="44705"/>
          </a:schemeClr>
        </a:solidFill>
        <a:effectLst/>
      </p:bgPr>
    </p:bg>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457200" y="273050"/>
            <a:ext cx="8229600" cy="680172"/>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Entrance Requirements</a:t>
            </a:r>
            <a:endParaRPr/>
          </a:p>
        </p:txBody>
      </p:sp>
      <p:sp>
        <p:nvSpPr>
          <p:cNvPr id="148" name="Google Shape;148;p5"/>
          <p:cNvSpPr txBox="1">
            <a:spLocks noGrp="1"/>
          </p:cNvSpPr>
          <p:nvPr>
            <p:ph type="body" idx="2"/>
          </p:nvPr>
        </p:nvSpPr>
        <p:spPr>
          <a:xfrm>
            <a:off x="282629" y="2179813"/>
            <a:ext cx="4136970" cy="4366683"/>
          </a:xfrm>
          <a:prstGeom prst="rect">
            <a:avLst/>
          </a:prstGeom>
          <a:noFill/>
          <a:ln>
            <a:noFill/>
          </a:ln>
        </p:spPr>
        <p:txBody>
          <a:bodyPr spcFirstLastPara="1" wrap="square" lIns="0" tIns="45700" rIns="0" bIns="45700" anchor="t" anchorCtr="0">
            <a:noAutofit/>
          </a:bodyPr>
          <a:lstStyle/>
          <a:p>
            <a:pPr marL="91440" lvl="0" indent="-139700" algn="l" rtl="0">
              <a:lnSpc>
                <a:spcPct val="90000"/>
              </a:lnSpc>
              <a:spcBef>
                <a:spcPts val="0"/>
              </a:spcBef>
              <a:spcAft>
                <a:spcPts val="0"/>
              </a:spcAft>
              <a:buSzPts val="2200"/>
              <a:buChar char=" "/>
            </a:pPr>
            <a:r>
              <a:rPr lang="en-US" sz="2200" b="1" u="sng"/>
              <a:t>Drug Screening</a:t>
            </a:r>
            <a:endParaRPr/>
          </a:p>
          <a:p>
            <a:pPr marL="91440" lvl="0" indent="-139700" algn="l" rtl="0">
              <a:lnSpc>
                <a:spcPct val="90000"/>
              </a:lnSpc>
              <a:spcBef>
                <a:spcPts val="1400"/>
              </a:spcBef>
              <a:spcAft>
                <a:spcPts val="0"/>
              </a:spcAft>
              <a:buSzPts val="2200"/>
              <a:buFont typeface="Arial"/>
              <a:buChar char="•"/>
            </a:pPr>
            <a:r>
              <a:rPr lang="en-US" sz="2200"/>
              <a:t>Follow instructions on CB website for submitting a sample for drug screening. </a:t>
            </a:r>
            <a:endParaRPr/>
          </a:p>
          <a:p>
            <a:pPr marL="91440" lvl="0" indent="-139700" algn="l" rtl="0">
              <a:lnSpc>
                <a:spcPct val="90000"/>
              </a:lnSpc>
              <a:spcBef>
                <a:spcPts val="1400"/>
              </a:spcBef>
              <a:spcAft>
                <a:spcPts val="0"/>
              </a:spcAft>
              <a:buSzPts val="2200"/>
              <a:buFont typeface="Arial"/>
              <a:buChar char="•"/>
            </a:pPr>
            <a:r>
              <a:rPr lang="en-US" sz="2200"/>
              <a:t>Drug screens may need to be updated per clinical site requirements – clinical instructors will advise at site-orientation.</a:t>
            </a:r>
            <a:endParaRPr/>
          </a:p>
        </p:txBody>
      </p:sp>
      <p:sp>
        <p:nvSpPr>
          <p:cNvPr id="149" name="Google Shape;149;p5"/>
          <p:cNvSpPr txBox="1">
            <a:spLocks noGrp="1"/>
          </p:cNvSpPr>
          <p:nvPr>
            <p:ph type="body" idx="4"/>
          </p:nvPr>
        </p:nvSpPr>
        <p:spPr>
          <a:xfrm>
            <a:off x="4724399" y="2202391"/>
            <a:ext cx="4136971" cy="2598210"/>
          </a:xfrm>
          <a:prstGeom prst="rect">
            <a:avLst/>
          </a:prstGeom>
          <a:noFill/>
          <a:ln>
            <a:noFill/>
          </a:ln>
        </p:spPr>
        <p:txBody>
          <a:bodyPr spcFirstLastPara="1" wrap="square" lIns="0" tIns="45700" rIns="0" bIns="45700" anchor="t" anchorCtr="0">
            <a:normAutofit/>
          </a:bodyPr>
          <a:lstStyle/>
          <a:p>
            <a:pPr marL="91440" lvl="0" indent="-139700" algn="l" rtl="0">
              <a:lnSpc>
                <a:spcPct val="90000"/>
              </a:lnSpc>
              <a:spcBef>
                <a:spcPts val="0"/>
              </a:spcBef>
              <a:spcAft>
                <a:spcPts val="0"/>
              </a:spcAft>
              <a:buSzPts val="2200"/>
              <a:buChar char=" "/>
            </a:pPr>
            <a:r>
              <a:rPr lang="en-US" sz="2200" b="1" u="sng"/>
              <a:t>Background Checks</a:t>
            </a:r>
            <a:endParaRPr/>
          </a:p>
          <a:p>
            <a:pPr marL="91440" lvl="0" indent="-139700" algn="l" rtl="0">
              <a:lnSpc>
                <a:spcPct val="90000"/>
              </a:lnSpc>
              <a:spcBef>
                <a:spcPts val="1400"/>
              </a:spcBef>
              <a:spcAft>
                <a:spcPts val="0"/>
              </a:spcAft>
              <a:buSzPts val="2200"/>
              <a:buFont typeface="Arial"/>
              <a:buChar char="•"/>
            </a:pPr>
            <a:r>
              <a:rPr lang="en-US" sz="2200"/>
              <a:t>Follow instructions on CB to initiate the background check. </a:t>
            </a:r>
            <a:endParaRPr/>
          </a:p>
          <a:p>
            <a:pPr marL="91440" lvl="0" indent="-139700" algn="l" rtl="0">
              <a:lnSpc>
                <a:spcPct val="90000"/>
              </a:lnSpc>
              <a:spcBef>
                <a:spcPts val="1400"/>
              </a:spcBef>
              <a:spcAft>
                <a:spcPts val="0"/>
              </a:spcAft>
              <a:buSzPts val="2200"/>
              <a:buFont typeface="Arial"/>
              <a:buChar char="•"/>
            </a:pPr>
            <a:r>
              <a:rPr lang="en-US" sz="2200"/>
              <a:t>Background Check may need to be updated per clinical site requirements – clinical instructors will advise at site-orientation.</a:t>
            </a:r>
            <a:endParaRPr/>
          </a:p>
          <a:p>
            <a:pPr marL="91440" lvl="0" indent="0" algn="l" rtl="0">
              <a:lnSpc>
                <a:spcPct val="90000"/>
              </a:lnSpc>
              <a:spcBef>
                <a:spcPts val="1400"/>
              </a:spcBef>
              <a:spcAft>
                <a:spcPts val="0"/>
              </a:spcAft>
              <a:buSzPts val="2000"/>
              <a:buNone/>
            </a:pPr>
            <a:endParaRPr/>
          </a:p>
        </p:txBody>
      </p:sp>
      <p:sp>
        <p:nvSpPr>
          <p:cNvPr id="150" name="Google Shape;150;p5" descr="data:image/jpeg;base64,/9j/4AAQSkZJRgABAQAAAQABAAD/2wCEAAkGBxMSEhUSEhQUFRQUFRQVFBQXFRQYFBUUFRQWFhQVFRQYHCggGBolHBQUITEhJSkrLi4uFx8zODMsNygtLisBCgoKDg0OGhAQGC4cHCQsKy0sLCwsLiwsLCw0LDctLiwtLC0sLCwsLCwsMCwsLCwsLCw3LCs3Liw0LDA3LCw3LP/AABEIAMgAyAMBIgACEQEDEQH/xAAbAAACAwEBAQAAAAAAAAAAAAACAwABBAUGB//EADoQAAEDAgQDBQcDAwQDAQAAAAEAAhEDIQQSMUFRYXEFEyKBkQYyQlKhscFy0fAUI2KCorLhM5LxJP/EABsBAQEAAwEBAQAAAAAAAAAAAAABAgMFBAYH/8QALxEAAgECBAQDBwUAAAAAAAAAAAECAxEEEiFBBSIxUWGBwRNScZGhsdEUI1Ph8P/aAAwDAQACEQMRAD8A9pCuFcLB2/XNPDVnjUMdHnZbZOybNVODnNQW7SOJ2nj21nkNdLWGOU7leXq1jUrZXGBmiOAWfD1XNOdh6jYrXVdTrXP9uoN9j1XzlWpnk5M/SsHhY4aKhHpa1914nVrNIblpi8x0V0eyhq9xJWSjWqMHiGcfM0yttHtFp39bFak4N8xJKrFcnzRpZg2D4Qmik3gPRA3EAow8cVuWTax45Opu2A5zBqB6KxSYdh6KyGngikKW72JftcQ/A0z8KyVeyBqxxC6RqDigNUKSjA2Qq1V0bOS0va4U6ozNdYHULH2lRNCKlMkNJgt4HaOS7OJxTd46LlY1j64ytENnU6LWnHotT20nJvM1Zb9mdPsTtNwAezQmHM2JXtKbw4Bw0Ikea8Dh2tpMDAZO55ndel9lsSXNcw/DBHQzb6Lo4CvaXs76M+b49g4yg68Faz+a/o7aiuFIXYPkwVEUKIAVSKFIQAqK4UQFKK4UQocLke1w/wDx1v0/kLswsfbVEPw9Vp3Y77LCorxa8DdhpZa0JPaS+58gw1Uhb6dRrtVy6RWqmV83OJ+pnUpMj3XELU17tw1y5lNxC008QV52mjGUbm9hHyEdFoZVb/l5hYmYzl/LrVT7QA2UNEovsPFdvH/aj79sTmbrHuKU+1W7snzRt7Tph093qIifqsrruaHGXuv6CTXHzHyYEp19qjvotz+22bUvVyRU7aOzGD1Kjy9/oWKn7lvNehnFIjRgHMoKrT8R8lVbtB7v+lkqVSVOpuUX1YbnAaL0PsYZNXoz7leWc5ev9i8OQx7z8RaB0E3+q6HD4/vJnK45JLBzXe33R6FSEUKQvoD4MGFIVwogBhVCOFUIAYVI4VimUAACpO7kqICQhrUg5padHAg+YTIVwoVOzuj4z212PUwr8lQW+F/wvHEHjyWam5faMdhWVGFtRoc3gQvC4r2SY7xUXFp+R1x/pd+65OIwkovl1R9xw7j1OrDLX5ZLfZ/g80x/Ne89nvY5j6bamILpcAQxpiAdJOpK8djew69MHNTcebRmH0X1TtjD1DRHcgF4iBmyz4S3XjefJasNRXM5xvbY2cWxrUacaFRLM3qn2tvt1OR2n7DsLScO5zXR7jjLXcp1BXiXsLXFrgQ4GCDqCDoV9O9m6T6dM03uJc0iZdmIloJE9ZXk/bemG4okAeJrXG2+n4UxmHioKpFW7o0cKx9WVaVCpLPumedB/nkjB/nmra7kPRNZU5N9AubY77kJBUJT3VDwHoEBJSxMwoqshTgCVtwvZNWobMPU2H1WyEHJ2WpqqVo01eTS+Jgo0hMm/wBl7vsGkRSBIjNcdNln7I9mWtOaocxG3wz+V6DuxxXbweHlT5paHx/GOJQrr2dPVd/wIhSFogK+gXQOAZwwoxRKblcjaFAJFFWKQToUhALDUQCOFcIBcKIiFFQZoUhaiaYUZWpkwoDHWHhPRcalRgjqvT4gNyO00K83gsRJaHe87MRwhpIWMlc9FF2TOg1ibXwoqsLHiRwuLjS4MoqTk9hWLSasyxcou6ZyOxXMpvdTa17S4zDs9jl4u4wd9kXbHYTK9TO/POUCWkbcoWDsSiO/DgwC75czEB7Sb3ew3zXI5L1RavNTgqkLSWlz316s6FXNTk07dd/U8kfZOl81T/b+ytvspT+ep/t/ZerLAhDAn6Oj7prfFsX/ACP6Hmx7MUv8z5j9lop+z9EfBP6iV3YUKzWFpLpFGuXEcTLrUfzOfQ7PY3RrR0AWhtMDRNyqQtyil0PLKpKWsncprJCJrQip6IsqzRqfUmVSEQ5ooVILhTKjhRCAZVYarVGqEBcISgdW5KB0oUsqJTyOKiAsCnpBKLM0aNTSKYUNVnD6IBD6tjDYsQvN4OiS9jho1tVp43db7FewqgZTpofsvL4UEZtoa7/k5DfS6MxYbFPZhC6mfEKmUFzZAvHuNGnIeq9ThwYE6wJ67ridqgf0xMhshhcesSu9QcCARoQCOhFllPVX8WGcDsE0+8YP6ctfBy1vAcwMkEkcQD6L1OVJp0GyDlEjQxpYj7E+q0O0XmpwcFZm3EVVUlmSt53M7wl509AWrYeViyVcIlRKAEBVCvNwVgIUZTFkyEgB22ivuzu5ZGAyQqPJA3KEeYnQKgokqQpkcd1bKAQC3gcUPejYJ76TUIgaBALgnkl1KZTiCplQhnFEDVRNe0K0KZWOLnQHRHJbWs0JOixPw8/ER0T2GBCFDfREEydDvyXDpi5/R+XLsudYrkUx4v8ASfuVGbaW4PaFEvw0AFxhhAABmI42XdpaDp+FzMOfDS6t/wCJXTb+FZPSxWcftntOnUwxfRrVHXZ48I6m+qJPC4jitPsq4nDAufVqEvec9VuSoRmMZmxY9LL5pgezj/T13Bjj4aRk0aFQENcbk0HRUygA8olfSfZnIMIzIHhhLiwPD2uDSbAh9wvbiaMaVLLF319O5pTuzqmVEBrBV3y55S3BLACYwyo5iAXm4IwFLBQaoCZXnTRPFEbpXeO2CrK4m5hZGI+wSnYloUNAblDmY3gqCd6ToEYY7cwiovJ00R92dygBcQEBqcEeQKkILueSru+JR3UIQA5AqRwohTF3oU75vELh1abR7z3HeJ/ZC7F0mSMpdGtiddFbGyx234pukrFR95vR33CGhjgRZkW32PBHhtW/6vu1YszhoNw/uUurfsV1ALeS5eHHgpfqb+V1Gowz5p2VhqD6VZ1LD0jSLaLA+q84WlWIJFnCHNcAN9ZK9r7P0z/SMGXJD3gN7w1QAHEACqSc4jdeTqe0VDE0aoq0aTCw05dS/utql5exoywHC9wXCN16zsBmXBUv7fcy5xFK3gBJIFrLo4vNk5lbXd32+PoaY9Tc1ie2AsRfxKeyFzTIfmV3VNKvMoQmRU0yUSgF0BHYjYC6Dxu2hbO7HBLqFwFrrIxEnDTqUbMO3hKEU3nVwHRaaNLKOPVAXHAKOCMoHBCAEIURVSqAYVQrVICFRUVEKeSqVaLY0OUcylHHT7rSesC2yr+naABEwIuSekzqqdAuYCpvsJrYip/iBxuYXdwRnKeR+7VwH46mNXA8hdd7BVGgMM2vHnlhRlNFIeCn+pn3XS2PQ/ZYe7hrBwcz/kugB+VGYs+b9idstwra9Rr6mKDadAOY9ri4EtcWw4MlwJtqYle2w+J73DU3mmKRLiDTEQ0gkEAgDcL592RQdUovApCHmmKTMK5geT45OZlQNiRnGlrL3PZhjB0x/c9+oIqEmo2HOGV5ky4RBM7LpY6EErrrf0/23maYdS29FoY5Ja5MauYbbGuk5aWhY6a1NJUMRkKNF1GoqeqEHqiEZQrIxAZS3CYH+vBHlQubKAolA5U98a6cUJfwBKAhQlC9zuQCzkuJ4jjP4CoHmoEqpiI5ff0Up0nTJPlt6I3MGqAzPqONoP2UWnoFEB4KrhcS43cGjh/8VDsmYzPcYM2t916R1KZBEEaj7Ecllq0YVubsxzm9n05nKF16TAGDYCdpAtuOCyQt/Z1QHwnUTHMboGxtJhbAvGZuplp8bYLTtabLrAW8lzm4bK5zpJD3U/Ds2DBja9vRdIaLGRifLezKrQKrntNFrO4zvo99QqvYM4aSSyWGwOukzEr3eBcx2Eoupue9hLiHPIc8yTJc5tiZm6+fdmUS+jXYDmDhRPdOdisO2CKjoAJcAIgDK502mF9D7GpEYSk148QLw7xF8uzOk5yAXSbzC6fEElHz9DVTfMAKYTGU0/IETaa5J6SU6aa10aqgFZQxHi+iOnqsrXwtLHb/APaGDNRCgcBqVmDi4xDo42A/9dStE3AiOUDK5ZGANWuBrA6n8LO/EcMzp4CB6lPqYbex/lkprXkXLQP8f3OioM9Qv/wb1v8AdF38CLuI4DXzVuFMaw4/+xSzVe73WxG7/wAAKgZScTqI85PmrLTtZTNA8RHUwPohpVQ6YmOMQD0QBB3FEOQVEDgh8Q5j6oAiFaDMOM/zgogEYnDTce8NOBHynkshph4kCDoQdQeBXTpvnql18PfM2M30cOB/B2Qtzz1egWlPo0cwluo/gI4ELqGiKg00sQdQeBWF2GdTM7bH8KNtGcXcPC40iz/FEXA8QM2zN9LhdKjWa6Q1wJ4T+FkZkfBcIcNHCx9Ump2Y6xGSrJ1d4XAbeIa6lZrLLwI7o4r/AGbxRZke3CYnIylkNVuUVXNz5m1QGm4lsHQwNCu/2VhjTwtFjgGloILWsyNabyGskwBpqn9nVHMy03U6u/jcQ8SSTd2qdjqkkNF414LOvWlJZXbvoSC1EKwrpC2iaGrym0W4qspTe7RtaqYsVlT6HvAITAWvA0Y8R1OnIIjFs0NEaBBUZOqYZ6IHAb/zyWRgInLr4h6kKqtLMNoPofIJ2bgPwkuYdQY4jYqgzvltmMF9RIaOvNQsN5Ph2tEee6YXtdbcbakeazVsOCfGJHMm3+kKgVUr05APjdtAzH12R0qjibtgczLvQJbqxynKw2t4oa36G4Qhj3auMcGDKOhcfwgNNasG3cQ0c/2QUq4dPvQNyMoPTisznsZ4ZvrlEudyudNChfiX/BTudC8+LzGo29UBtJHwgzx0HnOqpDWxbWxJDZsMxv6BWhRgYtNIg2OqQrQgytg5OZphwtOzh8ruI+yzuLi0yDIgOptALhOnvGCOei10a+zvI8eR5o69AOg6Ob7romORG45IQ4WJwD2lopw4k3kxIj4eBB2S3VDTPidlPAkDRegp1M0sc0Bw1E2/U07jnqEqph2tJc5jXESWmBJJ1EusHGBfdY2M1PucxmNeRv1BHrZMp1LX8/Ra6jXOMNosEWzPd9mNE8eCWzswtGarU6xDGC/OTupYyzIFjwjzc0YdQzBoJcSY8AJA5k8JW8YamNp+qlmMyOdnTGUHm4B87brotaBo0BF1P4Sxi5GbD4dguTJ57eS05+A/CS4jVuvITPVU2qTaA08Dc+XJZWMWOIPH0SS4DS/S59VHAfEfU29FQqfKCfoPVUFGen1P0S3tG5tz09EwtcdwOQ/dLcGjrzuUAqpB0BtoRaOhSnOcPeMD5gPuTonucdh5m30QFs6n8BUCjTY3rx1d5Lm12gDNVe4gH4pa0cPA2/2W8eD3Lj5Bt+k7dCrnPcWjf4hyI26IDAKmWRTpPOkkNyN1jXU7ojmaP7lRrBe1O0jm43JRY+m+JL3AQfdy+I8ibNP8nZc7DYOo67W5ZETU8b/ObDQGyoNFLEM95lLNsahDRpqSXQJ6KJNWnQY4d481HEmGt8UGbw3TgohTuq1StQhEVPElnvXb827f1cRzQq0Brq0w4cxdrhqDxBQNf8L9Tp8rug/CxMqGlpJp7jdnNvEcl0IDhxBuD9iEAmu10Q1zmtvcASOs8OPqs5NFkte+Zs5r3OfNp93Q6StYc4GCRfR3Hkef3UNPLfb0jofwoDOzGkjwUX6/FFNt91tw9YkCQJ4MnL5EwsIdVIBHdAnU+J/1U/onv/8AJUe7kP7bfpJKFNv9UC7JnaHfKDLkTg0e9/uv9FzRiaFM5Q4S4kwwFxJNz4hJOkrpWHX1KEL7zgCfoED6ebUxwixHQq8+2/M39FeXn+FAKBDTDtTo7c/sU2Tw9f2VEjT1EJclv6edyPLcKgZl4k+Vkt0ba8hdHE7z9vogc8aC/IIBTienDefJA6nxM9dE0z0+pSTSA1v1ugB7wbSemnrolVKLiZByO4i5I4O2ITnVOF/t6oCHHeByufVUC2vbMPADtsxkO45Sftqs+KwofHhc4N0GYtjodxpZaX0WxcTzOvkdil985usub827f1cRzCAzB9KlEWzkgBjTmc4XIJ1nkotjqWbxA3tBGhG0/MohRyiiiELUVqICAoKTjTMi7D7zflPFv7KKIDoWcNiD6EJIAbZ1xs438ioooCVmSLTzi3oslalTEGodS6JcbmJIAHTRRREVDMNUbBFNhsLWDQf8ZGhiEstrPBGZtMEAeESdfEVFEAx9Km2S4gFxmXG+oiByP3VHHF0d2xzwdz4WhRRUhdAVS4FzwAPgY2Qeritlzy+pVKKAW6lFxfiDp/0qFYHT0UUQFSTy+pQlg3v1VKIACeH880Nzrbl/2oogBLQFM3AKKKgS6iRdpji34T57HoooohT/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1" name="Google Shape;151;p5"/>
          <p:cNvPicPr preferRelativeResize="0"/>
          <p:nvPr/>
        </p:nvPicPr>
        <p:blipFill rotWithShape="1">
          <a:blip r:embed="rId3">
            <a:alphaModFix/>
          </a:blip>
          <a:srcRect/>
          <a:stretch/>
        </p:blipFill>
        <p:spPr>
          <a:xfrm>
            <a:off x="2686178" y="5083300"/>
            <a:ext cx="1600200" cy="1600200"/>
          </a:xfrm>
          <a:prstGeom prst="rect">
            <a:avLst/>
          </a:prstGeom>
          <a:noFill/>
          <a:ln>
            <a:noFill/>
          </a:ln>
        </p:spPr>
      </p:pic>
      <p:pic>
        <p:nvPicPr>
          <p:cNvPr id="152" name="Google Shape;152;p5"/>
          <p:cNvPicPr preferRelativeResize="0"/>
          <p:nvPr/>
        </p:nvPicPr>
        <p:blipFill rotWithShape="1">
          <a:blip r:embed="rId4">
            <a:alphaModFix/>
          </a:blip>
          <a:srcRect/>
          <a:stretch/>
        </p:blipFill>
        <p:spPr>
          <a:xfrm>
            <a:off x="6689928" y="5008850"/>
            <a:ext cx="2208732" cy="1633498"/>
          </a:xfrm>
          <a:prstGeom prst="rect">
            <a:avLst/>
          </a:prstGeom>
          <a:noFill/>
          <a:ln>
            <a:noFill/>
          </a:ln>
        </p:spPr>
      </p:pic>
      <p:sp>
        <p:nvSpPr>
          <p:cNvPr id="153" name="Google Shape;153;p5"/>
          <p:cNvSpPr txBox="1">
            <a:spLocks noGrp="1"/>
          </p:cNvSpPr>
          <p:nvPr>
            <p:ph type="sldNum" idx="12"/>
          </p:nvPr>
        </p:nvSpPr>
        <p:spPr>
          <a:xfrm>
            <a:off x="8077200" y="6459786"/>
            <a:ext cx="33216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54" name="Google Shape;154;p5"/>
          <p:cNvSpPr txBox="1"/>
          <p:nvPr/>
        </p:nvSpPr>
        <p:spPr>
          <a:xfrm>
            <a:off x="457200" y="829988"/>
            <a:ext cx="8229600" cy="1056013"/>
          </a:xfrm>
          <a:prstGeom prst="rect">
            <a:avLst/>
          </a:prstGeom>
          <a:noFill/>
          <a:ln>
            <a:noFill/>
          </a:ln>
        </p:spPr>
        <p:txBody>
          <a:bodyPr spcFirstLastPara="1" wrap="square" lIns="91425" tIns="45700" rIns="91425" bIns="45700" anchor="b" anchorCtr="0">
            <a:noAutofit/>
          </a:bodyPr>
          <a:lstStyle/>
          <a:p>
            <a:pPr marL="0" marR="0" lvl="3" indent="0" algn="ctr" rtl="0">
              <a:spcBef>
                <a:spcPts val="0"/>
              </a:spcBef>
              <a:spcAft>
                <a:spcPts val="0"/>
              </a:spcAft>
              <a:buClr>
                <a:schemeClr val="dk1"/>
              </a:buClr>
              <a:buSzPts val="1600"/>
              <a:buFont typeface="Calibri"/>
              <a:buNone/>
            </a:pPr>
            <a:r>
              <a:rPr lang="en-US" sz="1600" b="0" i="0" u="none" strike="noStrike" cap="none">
                <a:solidFill>
                  <a:schemeClr val="dk1"/>
                </a:solidFill>
                <a:highlight>
                  <a:srgbClr val="FFFF00"/>
                </a:highlight>
                <a:latin typeface="Calibri"/>
                <a:ea typeface="Calibri"/>
                <a:cs typeface="Calibri"/>
                <a:sym typeface="Calibri"/>
              </a:rPr>
              <a:t>***</a:t>
            </a:r>
            <a:endParaRPr/>
          </a:p>
          <a:p>
            <a:pPr marL="0" marR="0" lvl="3" indent="0" algn="ctr"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IMPORTANT: Notify the Director of the Nursing Program ASAP if; you have concerns regarding your initial background check </a:t>
            </a:r>
            <a:r>
              <a:rPr lang="en-US" sz="1600" b="0" i="1" u="none" strike="noStrike" cap="none">
                <a:solidFill>
                  <a:schemeClr val="dk1"/>
                </a:solidFill>
                <a:highlight>
                  <a:srgbClr val="FFFF00"/>
                </a:highlight>
                <a:latin typeface="Calibri"/>
                <a:ea typeface="Calibri"/>
                <a:cs typeface="Calibri"/>
                <a:sym typeface="Calibri"/>
              </a:rPr>
              <a:t>and;</a:t>
            </a:r>
            <a:r>
              <a:rPr lang="en-US" sz="1600" b="0" i="0" u="none" strike="noStrike" cap="none">
                <a:solidFill>
                  <a:schemeClr val="dk1"/>
                </a:solidFill>
                <a:latin typeface="Calibri"/>
                <a:ea typeface="Calibri"/>
                <a:cs typeface="Calibri"/>
                <a:sym typeface="Calibri"/>
              </a:rPr>
              <a:t> if there are any changes to your drug screen, background check, or drivers license status during the program.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sp>
        <p:nvSpPr>
          <p:cNvPr id="160" name="Google Shape;160;p6"/>
          <p:cNvSpPr txBox="1">
            <a:spLocks noGrp="1"/>
          </p:cNvSpPr>
          <p:nvPr>
            <p:ph type="body" idx="2"/>
          </p:nvPr>
        </p:nvSpPr>
        <p:spPr>
          <a:xfrm>
            <a:off x="457200" y="2514600"/>
            <a:ext cx="3962400" cy="3276600"/>
          </a:xfrm>
          <a:prstGeom prst="rect">
            <a:avLst/>
          </a:prstGeom>
          <a:noFill/>
          <a:ln>
            <a:noFill/>
          </a:ln>
        </p:spPr>
        <p:txBody>
          <a:bodyPr spcFirstLastPara="1" wrap="square" lIns="0" tIns="45700" rIns="0" bIns="45700" anchor="t" anchorCtr="0">
            <a:noAutofit/>
          </a:bodyPr>
          <a:lstStyle/>
          <a:p>
            <a:pPr marL="452628" lvl="0" indent="-342900" algn="l" rtl="0">
              <a:lnSpc>
                <a:spcPct val="90000"/>
              </a:lnSpc>
              <a:spcBef>
                <a:spcPts val="0"/>
              </a:spcBef>
              <a:spcAft>
                <a:spcPts val="0"/>
              </a:spcAft>
              <a:buSzPts val="2200"/>
              <a:buFont typeface="Noto Sans Symbols"/>
              <a:buChar char="❖"/>
            </a:pPr>
            <a:r>
              <a:rPr lang="en-US" sz="2200"/>
              <a:t>The Affordable Care Act mandates that all citizens have qualified medical insurance. </a:t>
            </a:r>
            <a:endParaRPr/>
          </a:p>
          <a:p>
            <a:pPr marL="452628" lvl="0" indent="-342900" algn="l" rtl="0">
              <a:lnSpc>
                <a:spcPct val="90000"/>
              </a:lnSpc>
              <a:spcBef>
                <a:spcPts val="1400"/>
              </a:spcBef>
              <a:spcAft>
                <a:spcPts val="0"/>
              </a:spcAft>
              <a:buSzPts val="2200"/>
              <a:buFont typeface="Noto Sans Symbols"/>
              <a:buChar char="❖"/>
            </a:pPr>
            <a:r>
              <a:rPr lang="en-US" sz="2200"/>
              <a:t>IF YOU DON’T ALREADY HAVE HEALTH INSURANCE: Go to </a:t>
            </a:r>
            <a:r>
              <a:rPr lang="en-US" sz="2200" b="1" u="sng"/>
              <a:t>Covered California </a:t>
            </a:r>
            <a:r>
              <a:rPr lang="en-US" sz="2200"/>
              <a:t>website for insurance coverage options</a:t>
            </a:r>
            <a:endParaRPr/>
          </a:p>
          <a:p>
            <a:pPr marL="745236" lvl="1" indent="-342900" algn="l" rtl="0">
              <a:lnSpc>
                <a:spcPct val="90000"/>
              </a:lnSpc>
              <a:spcBef>
                <a:spcPts val="400"/>
              </a:spcBef>
              <a:spcAft>
                <a:spcPts val="0"/>
              </a:spcAft>
              <a:buSzPts val="2000"/>
              <a:buFont typeface="Noto Sans Symbols"/>
              <a:buChar char="❖"/>
            </a:pPr>
            <a:r>
              <a:rPr lang="en-US" sz="2000" u="sng">
                <a:solidFill>
                  <a:schemeClr val="hlink"/>
                </a:solidFill>
                <a:hlinkClick r:id="rId3"/>
              </a:rPr>
              <a:t>www.</a:t>
            </a:r>
            <a:r>
              <a:rPr lang="en-US" sz="2000" b="1" u="sng">
                <a:solidFill>
                  <a:schemeClr val="hlink"/>
                </a:solidFill>
                <a:hlinkClick r:id="rId3"/>
              </a:rPr>
              <a:t>covered</a:t>
            </a:r>
            <a:r>
              <a:rPr lang="en-US" sz="2000" u="sng">
                <a:solidFill>
                  <a:schemeClr val="hlink"/>
                </a:solidFill>
                <a:hlinkClick r:id="rId3"/>
              </a:rPr>
              <a:t>ca.com</a:t>
            </a:r>
            <a:endParaRPr sz="2000"/>
          </a:p>
        </p:txBody>
      </p:sp>
      <p:sp>
        <p:nvSpPr>
          <p:cNvPr id="161" name="Google Shape;161;p6"/>
          <p:cNvSpPr txBox="1">
            <a:spLocks noGrp="1"/>
          </p:cNvSpPr>
          <p:nvPr>
            <p:ph type="body" idx="4"/>
          </p:nvPr>
        </p:nvSpPr>
        <p:spPr>
          <a:xfrm>
            <a:off x="4876800" y="2514600"/>
            <a:ext cx="4041775" cy="39624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2200"/>
              <a:buNone/>
            </a:pPr>
            <a:r>
              <a:rPr lang="en-US" sz="2200"/>
              <a:t>Upload a copy of your Health Insurance card to CB</a:t>
            </a:r>
            <a:endParaRPr/>
          </a:p>
          <a:p>
            <a:pPr marL="91440" lvl="0" indent="-139700" algn="l" rtl="0">
              <a:lnSpc>
                <a:spcPct val="90000"/>
              </a:lnSpc>
              <a:spcBef>
                <a:spcPts val="1400"/>
              </a:spcBef>
              <a:spcAft>
                <a:spcPts val="0"/>
              </a:spcAft>
              <a:buSzPts val="2200"/>
              <a:buFont typeface="Noto Sans Symbols"/>
              <a:buChar char="❖"/>
            </a:pPr>
            <a:r>
              <a:rPr lang="en-US" sz="2200"/>
              <a:t>Your name must be on the card – or support documentation is needed.</a:t>
            </a:r>
            <a:endParaRPr/>
          </a:p>
          <a:p>
            <a:pPr marL="91440" lvl="0" indent="-139700" algn="l" rtl="0">
              <a:lnSpc>
                <a:spcPct val="90000"/>
              </a:lnSpc>
              <a:spcBef>
                <a:spcPts val="1400"/>
              </a:spcBef>
              <a:spcAft>
                <a:spcPts val="0"/>
              </a:spcAft>
              <a:buSzPts val="2200"/>
              <a:buFont typeface="Noto Sans Symbols"/>
              <a:buChar char="❖"/>
            </a:pPr>
            <a:r>
              <a:rPr lang="en-US" sz="2200"/>
              <a:t>Upload new cards when changes in coverage occur.</a:t>
            </a:r>
            <a:endParaRPr/>
          </a:p>
          <a:p>
            <a:pPr marL="91440" lvl="0" indent="-139700" algn="l" rtl="0">
              <a:lnSpc>
                <a:spcPct val="90000"/>
              </a:lnSpc>
              <a:spcBef>
                <a:spcPts val="1400"/>
              </a:spcBef>
              <a:spcAft>
                <a:spcPts val="0"/>
              </a:spcAft>
              <a:buSzPts val="2200"/>
              <a:buFont typeface="Noto Sans Symbols"/>
              <a:buChar char="❖"/>
            </a:pPr>
            <a:r>
              <a:rPr lang="en-US" sz="2200"/>
              <a:t>Insurance must include 24/7 hospital stay and emergency room coverage (SJSU Health Center coverage does </a:t>
            </a:r>
            <a:r>
              <a:rPr lang="en-US" sz="2200" b="1" i="1"/>
              <a:t>not</a:t>
            </a:r>
            <a:r>
              <a:rPr lang="en-US" sz="2200"/>
              <a:t> count). </a:t>
            </a:r>
            <a:endParaRPr/>
          </a:p>
        </p:txBody>
      </p:sp>
      <p:pic>
        <p:nvPicPr>
          <p:cNvPr id="162" name="Google Shape;162;p6"/>
          <p:cNvPicPr preferRelativeResize="0"/>
          <p:nvPr/>
        </p:nvPicPr>
        <p:blipFill rotWithShape="1">
          <a:blip r:embed="rId4">
            <a:alphaModFix/>
          </a:blip>
          <a:srcRect/>
          <a:stretch/>
        </p:blipFill>
        <p:spPr>
          <a:xfrm>
            <a:off x="3200400" y="381000"/>
            <a:ext cx="2514600" cy="1673352"/>
          </a:xfrm>
          <a:prstGeom prst="rect">
            <a:avLst/>
          </a:prstGeom>
          <a:noFill/>
          <a:ln>
            <a:noFill/>
          </a:ln>
        </p:spPr>
      </p:pic>
      <p:sp>
        <p:nvSpPr>
          <p:cNvPr id="163" name="Google Shape;163;p6"/>
          <p:cNvSpPr txBox="1">
            <a:spLocks noGrp="1"/>
          </p:cNvSpPr>
          <p:nvPr>
            <p:ph type="sldNum" idx="12"/>
          </p:nvPr>
        </p:nvSpPr>
        <p:spPr>
          <a:xfrm>
            <a:off x="8001000" y="6459786"/>
            <a:ext cx="40836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762000" y="210404"/>
            <a:ext cx="7543800" cy="856396"/>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Health Statement</a:t>
            </a:r>
            <a:endParaRPr/>
          </a:p>
        </p:txBody>
      </p:sp>
      <p:sp>
        <p:nvSpPr>
          <p:cNvPr id="170" name="Google Shape;170;p7"/>
          <p:cNvSpPr txBox="1"/>
          <p:nvPr/>
        </p:nvSpPr>
        <p:spPr>
          <a:xfrm>
            <a:off x="381000" y="1769204"/>
            <a:ext cx="8305800" cy="46474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accent1"/>
              </a:buClr>
              <a:buSzPts val="2000"/>
              <a:buFont typeface="Noto Sans Symbols"/>
              <a:buChar char="❖"/>
            </a:pPr>
            <a:r>
              <a:rPr lang="en-US" sz="2000">
                <a:solidFill>
                  <a:schemeClr val="dk1"/>
                </a:solidFill>
                <a:latin typeface="Calibri"/>
                <a:ea typeface="Calibri"/>
                <a:cs typeface="Calibri"/>
                <a:sym typeface="Calibri"/>
              </a:rPr>
              <a:t>Download Health Statement form from CastleBranch</a:t>
            </a:r>
            <a:endParaRPr/>
          </a:p>
          <a:p>
            <a:pPr marL="742950" marR="0" lvl="1" indent="-285750" algn="l" rtl="0">
              <a:spcBef>
                <a:spcPts val="0"/>
              </a:spcBef>
              <a:spcAft>
                <a:spcPts val="0"/>
              </a:spcAft>
              <a:buClr>
                <a:schemeClr val="accent1"/>
              </a:buClr>
              <a:buSzPts val="2000"/>
              <a:buFont typeface="Noto Sans Symbols"/>
              <a:buChar char="❖"/>
            </a:pPr>
            <a:r>
              <a:rPr lang="en-US" sz="2000" b="0" i="0" u="none" strike="noStrike" cap="none">
                <a:solidFill>
                  <a:schemeClr val="dk1"/>
                </a:solidFill>
                <a:latin typeface="Calibri"/>
                <a:ea typeface="Calibri"/>
                <a:cs typeface="Calibri"/>
                <a:sym typeface="Calibri"/>
              </a:rPr>
              <a:t>Also available here:  </a:t>
            </a: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https://www.sjsu.edu/nursing/docs/2018%20health%20Statement.docx</a:t>
            </a:r>
            <a:endParaRPr sz="1800" b="0" i="0" u="none" strike="noStrike" cap="none">
              <a:solidFill>
                <a:schemeClr val="dk1"/>
              </a:solidFill>
              <a:latin typeface="Calibri"/>
              <a:ea typeface="Calibri"/>
              <a:cs typeface="Calibri"/>
              <a:sym typeface="Calibri"/>
            </a:endParaRPr>
          </a:p>
          <a:p>
            <a:pPr marL="285750" marR="0" lvl="0" indent="-285750" algn="l" rtl="0">
              <a:spcBef>
                <a:spcPts val="0"/>
              </a:spcBef>
              <a:spcAft>
                <a:spcPts val="0"/>
              </a:spcAft>
              <a:buClr>
                <a:schemeClr val="accent1"/>
              </a:buClr>
              <a:buSzPts val="2000"/>
              <a:buFont typeface="Noto Sans Symbols"/>
              <a:buChar char="❖"/>
            </a:pPr>
            <a:r>
              <a:rPr lang="en-US" sz="2000">
                <a:solidFill>
                  <a:schemeClr val="dk1"/>
                </a:solidFill>
                <a:latin typeface="Calibri"/>
                <a:ea typeface="Calibri"/>
                <a:cs typeface="Calibri"/>
                <a:sym typeface="Calibri"/>
              </a:rPr>
              <a:t>The </a:t>
            </a:r>
            <a:r>
              <a:rPr lang="en-US" sz="2000" b="1">
                <a:solidFill>
                  <a:schemeClr val="dk1"/>
                </a:solidFill>
                <a:latin typeface="Calibri"/>
                <a:ea typeface="Calibri"/>
                <a:cs typeface="Calibri"/>
                <a:sym typeface="Calibri"/>
              </a:rPr>
              <a:t>provided</a:t>
            </a:r>
            <a:r>
              <a:rPr lang="en-US" sz="2000">
                <a:solidFill>
                  <a:schemeClr val="dk1"/>
                </a:solidFill>
                <a:latin typeface="Calibri"/>
                <a:ea typeface="Calibri"/>
                <a:cs typeface="Calibri"/>
                <a:sym typeface="Calibri"/>
              </a:rPr>
              <a:t> Health Statement form must be signed by a primary care provider (NP, MD, etc.).</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If you experience a change in health status during the program:</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ASAP after a change in health status, notify: </a:t>
            </a:r>
            <a:r>
              <a:rPr lang="en-US" sz="2000" b="1">
                <a:solidFill>
                  <a:schemeClr val="dk1"/>
                </a:solidFill>
                <a:latin typeface="Calibri"/>
                <a:ea typeface="Calibri"/>
                <a:cs typeface="Calibri"/>
                <a:sym typeface="Calibri"/>
              </a:rPr>
              <a:t>Castle Branch Compliance Coordinator</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To return to coursework after a health-related absence an </a:t>
            </a:r>
            <a:r>
              <a:rPr lang="en-US" sz="2000" b="1" u="sng">
                <a:solidFill>
                  <a:schemeClr val="dk1"/>
                </a:solidFill>
                <a:latin typeface="Calibri"/>
                <a:ea typeface="Calibri"/>
                <a:cs typeface="Calibri"/>
                <a:sym typeface="Calibri"/>
              </a:rPr>
              <a:t>updated, signed Health Statement form is required</a:t>
            </a:r>
            <a:r>
              <a:rPr lang="en-US" sz="2000">
                <a:solidFill>
                  <a:schemeClr val="dk1"/>
                </a:solidFill>
                <a:latin typeface="Calibri"/>
                <a:ea typeface="Calibri"/>
                <a:cs typeface="Calibri"/>
                <a:sym typeface="Calibri"/>
              </a:rPr>
              <a:t> from an appropriate specialist (OB for obstetrics issues, Mental Health for MH issues, Osteo for bone issues, etc.)</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Common changes to health status may include, but are not limited to: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injury, mental health concern, surgery, vision &amp; hearing changes, etc.</a:t>
            </a:r>
            <a:endParaRPr/>
          </a:p>
        </p:txBody>
      </p:sp>
      <p:sp>
        <p:nvSpPr>
          <p:cNvPr id="171" name="Google Shape;171;p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72" name="Google Shape;172;p7"/>
          <p:cNvSpPr txBox="1"/>
          <p:nvPr/>
        </p:nvSpPr>
        <p:spPr>
          <a:xfrm>
            <a:off x="762000" y="1083404"/>
            <a:ext cx="7543800" cy="669196"/>
          </a:xfrm>
          <a:prstGeom prst="rect">
            <a:avLst/>
          </a:prstGeom>
          <a:noFill/>
          <a:ln>
            <a:noFill/>
          </a:ln>
        </p:spPr>
        <p:txBody>
          <a:bodyPr spcFirstLastPara="1" wrap="square" lIns="91425" tIns="45700" rIns="91425" bIns="45700" anchor="b" anchorCtr="0">
            <a:normAutofit fontScale="62500" lnSpcReduction="20000"/>
          </a:bodyPr>
          <a:lstStyle/>
          <a:p>
            <a:pPr marL="0" marR="0" lvl="0" indent="0" algn="ctr" rtl="0">
              <a:lnSpc>
                <a:spcPct val="85000"/>
              </a:lnSpc>
              <a:spcBef>
                <a:spcPts val="0"/>
              </a:spcBef>
              <a:spcAft>
                <a:spcPts val="0"/>
              </a:spcAft>
              <a:buClr>
                <a:srgbClr val="3F3F3F"/>
              </a:buClr>
              <a:buSzPct val="100000"/>
              <a:buFont typeface="Calibri"/>
              <a:buNone/>
            </a:pPr>
            <a:r>
              <a:rPr lang="en-US" sz="4000">
                <a:solidFill>
                  <a:srgbClr val="3F3F3F"/>
                </a:solidFill>
                <a:latin typeface="Calibri"/>
                <a:ea typeface="Calibri"/>
                <a:cs typeface="Calibri"/>
                <a:sym typeface="Calibri"/>
              </a:rPr>
              <a:t>This form is a statement of your health status and clears you for participation in clinicals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304800" y="-93693"/>
            <a:ext cx="8534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Cardio-Pulmonary Resuscitation (CPR)</a:t>
            </a:r>
            <a:endParaRPr/>
          </a:p>
        </p:txBody>
      </p:sp>
      <p:sp>
        <p:nvSpPr>
          <p:cNvPr id="179" name="Google Shape;179;p8"/>
          <p:cNvSpPr txBox="1">
            <a:spLocks noGrp="1"/>
          </p:cNvSpPr>
          <p:nvPr>
            <p:ph type="body" idx="2"/>
          </p:nvPr>
        </p:nvSpPr>
        <p:spPr>
          <a:xfrm>
            <a:off x="228600" y="1760039"/>
            <a:ext cx="4029064" cy="3192961"/>
          </a:xfrm>
          <a:prstGeom prst="rect">
            <a:avLst/>
          </a:prstGeom>
          <a:noFill/>
          <a:ln>
            <a:noFill/>
          </a:ln>
        </p:spPr>
        <p:txBody>
          <a:bodyPr spcFirstLastPara="1" wrap="square" lIns="0" tIns="45700" rIns="0" bIns="45700" anchor="t" anchorCtr="0">
            <a:normAutofit/>
          </a:bodyPr>
          <a:lstStyle/>
          <a:p>
            <a:pPr marL="109728" lvl="0" indent="0" algn="l" rtl="0">
              <a:lnSpc>
                <a:spcPct val="90000"/>
              </a:lnSpc>
              <a:spcBef>
                <a:spcPts val="0"/>
              </a:spcBef>
              <a:spcAft>
                <a:spcPts val="0"/>
              </a:spcAft>
              <a:buSzPts val="2000"/>
              <a:buNone/>
            </a:pPr>
            <a:r>
              <a:rPr lang="en-US"/>
              <a:t>CPR certification is required </a:t>
            </a:r>
            <a:r>
              <a:rPr lang="en-US" b="1" u="sng"/>
              <a:t>annually</a:t>
            </a:r>
            <a:endParaRPr/>
          </a:p>
          <a:p>
            <a:pPr marL="109728" lvl="0" indent="0" algn="l" rtl="0">
              <a:lnSpc>
                <a:spcPct val="90000"/>
              </a:lnSpc>
              <a:spcBef>
                <a:spcPts val="1400"/>
              </a:spcBef>
              <a:spcAft>
                <a:spcPts val="0"/>
              </a:spcAft>
              <a:buSzPts val="2000"/>
              <a:buNone/>
            </a:pPr>
            <a:r>
              <a:rPr lang="en-US" sz="2000"/>
              <a:t>All nursing students (including RN-BSN students) must </a:t>
            </a:r>
            <a:r>
              <a:rPr lang="en-US" b="1" u="sng"/>
              <a:t>annually</a:t>
            </a:r>
            <a:r>
              <a:rPr lang="en-US" sz="2000"/>
              <a:t> renew CPR training</a:t>
            </a:r>
            <a:r>
              <a:rPr lang="en-US"/>
              <a:t>. </a:t>
            </a:r>
            <a:endParaRPr/>
          </a:p>
          <a:p>
            <a:pPr marL="109728" lvl="0" indent="0" algn="l" rtl="0">
              <a:lnSpc>
                <a:spcPct val="90000"/>
              </a:lnSpc>
              <a:spcBef>
                <a:spcPts val="1400"/>
              </a:spcBef>
              <a:spcAft>
                <a:spcPts val="0"/>
              </a:spcAft>
              <a:buSzPts val="2000"/>
              <a:buNone/>
            </a:pPr>
            <a:r>
              <a:rPr lang="en-US" b="1"/>
              <a:t>Obtain Certification during breaks (ie, between semesters):</a:t>
            </a:r>
            <a:br>
              <a:rPr lang="en-US" b="1"/>
            </a:br>
            <a:r>
              <a:rPr lang="en-US"/>
              <a:t>Dec 10-Dec 31 or June 1-July 31</a:t>
            </a:r>
            <a:endParaRPr/>
          </a:p>
          <a:p>
            <a:pPr marL="91440" lvl="0" indent="-127000" algn="l" rtl="0">
              <a:lnSpc>
                <a:spcPct val="90000"/>
              </a:lnSpc>
              <a:spcBef>
                <a:spcPts val="1400"/>
              </a:spcBef>
              <a:spcAft>
                <a:spcPts val="0"/>
              </a:spcAft>
              <a:buSzPts val="2000"/>
              <a:buChar char=" "/>
            </a:pPr>
            <a:r>
              <a:rPr lang="en-US"/>
              <a:t>CPR </a:t>
            </a:r>
            <a:r>
              <a:rPr lang="en-US" b="1" u="sng"/>
              <a:t>can not expire </a:t>
            </a:r>
            <a:r>
              <a:rPr lang="en-US"/>
              <a:t>during the semester</a:t>
            </a:r>
            <a:endParaRPr/>
          </a:p>
        </p:txBody>
      </p:sp>
      <p:sp>
        <p:nvSpPr>
          <p:cNvPr id="180" name="Google Shape;180;p8"/>
          <p:cNvSpPr txBox="1">
            <a:spLocks noGrp="1"/>
          </p:cNvSpPr>
          <p:nvPr>
            <p:ph type="body" idx="4"/>
          </p:nvPr>
        </p:nvSpPr>
        <p:spPr>
          <a:xfrm>
            <a:off x="4765405" y="1719276"/>
            <a:ext cx="4149995" cy="2220398"/>
          </a:xfrm>
          <a:prstGeom prst="rect">
            <a:avLst/>
          </a:prstGeom>
          <a:noFill/>
          <a:ln>
            <a:noFill/>
          </a:ln>
        </p:spPr>
        <p:txBody>
          <a:bodyPr spcFirstLastPara="1" wrap="square" lIns="0" tIns="45700" rIns="0" bIns="45700" anchor="t" anchorCtr="0">
            <a:normAutofit/>
          </a:bodyPr>
          <a:lstStyle/>
          <a:p>
            <a:pPr marL="109728" lvl="0" indent="0" algn="l" rtl="0">
              <a:lnSpc>
                <a:spcPct val="90000"/>
              </a:lnSpc>
              <a:spcBef>
                <a:spcPts val="0"/>
              </a:spcBef>
              <a:spcAft>
                <a:spcPts val="0"/>
              </a:spcAft>
              <a:buSzPts val="2000"/>
              <a:buNone/>
            </a:pPr>
            <a:r>
              <a:rPr lang="en-US" u="sng"/>
              <a:t>CastleBranch Requirements</a:t>
            </a:r>
            <a:r>
              <a:rPr lang="en-US"/>
              <a:t>:</a:t>
            </a:r>
            <a:endParaRPr/>
          </a:p>
          <a:p>
            <a:pPr marL="109728" lvl="0" indent="0" algn="l" rtl="0">
              <a:lnSpc>
                <a:spcPct val="90000"/>
              </a:lnSpc>
              <a:spcBef>
                <a:spcPts val="1400"/>
              </a:spcBef>
              <a:spcAft>
                <a:spcPts val="0"/>
              </a:spcAft>
              <a:buSzPts val="2000"/>
              <a:buNone/>
            </a:pPr>
            <a:r>
              <a:rPr lang="en-US"/>
              <a:t>Must be an American Heart Association (AHA) CPR course</a:t>
            </a:r>
            <a:endParaRPr/>
          </a:p>
          <a:p>
            <a:pPr marL="91440" lvl="0" indent="-127000" algn="l" rtl="0">
              <a:lnSpc>
                <a:spcPct val="90000"/>
              </a:lnSpc>
              <a:spcBef>
                <a:spcPts val="1400"/>
              </a:spcBef>
              <a:spcAft>
                <a:spcPts val="0"/>
              </a:spcAft>
              <a:buSzPts val="2000"/>
              <a:buChar char=" "/>
            </a:pPr>
            <a:r>
              <a:rPr lang="en-US"/>
              <a:t>Basic Life Support (BLS) for Healthcare Providers: this includes Infant, Child &amp; Adult, and AED training</a:t>
            </a:r>
            <a:endParaRPr/>
          </a:p>
        </p:txBody>
      </p:sp>
      <p:pic>
        <p:nvPicPr>
          <p:cNvPr id="181" name="Google Shape;181;p8"/>
          <p:cNvPicPr preferRelativeResize="0"/>
          <p:nvPr/>
        </p:nvPicPr>
        <p:blipFill rotWithShape="1">
          <a:blip r:embed="rId3">
            <a:alphaModFix/>
          </a:blip>
          <a:srcRect/>
          <a:stretch/>
        </p:blipFill>
        <p:spPr>
          <a:xfrm>
            <a:off x="5263289" y="4038600"/>
            <a:ext cx="3947375" cy="2220398"/>
          </a:xfrm>
          <a:prstGeom prst="rect">
            <a:avLst/>
          </a:prstGeom>
          <a:noFill/>
          <a:ln>
            <a:noFill/>
          </a:ln>
        </p:spPr>
      </p:pic>
      <p:sp>
        <p:nvSpPr>
          <p:cNvPr id="182" name="Google Shape;182;p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83" name="Google Shape;183;p8"/>
          <p:cNvSpPr txBox="1"/>
          <p:nvPr/>
        </p:nvSpPr>
        <p:spPr>
          <a:xfrm>
            <a:off x="152400" y="5638800"/>
            <a:ext cx="6553199" cy="365125"/>
          </a:xfrm>
          <a:prstGeom prst="rect">
            <a:avLst/>
          </a:prstGeom>
          <a:noFill/>
          <a:ln>
            <a:noFill/>
          </a:ln>
        </p:spPr>
        <p:txBody>
          <a:bodyPr spcFirstLastPara="1" wrap="square" lIns="0" tIns="45700" rIns="0" bIns="45700" anchor="t" anchorCtr="0">
            <a:noAutofit/>
          </a:bodyPr>
          <a:lstStyle/>
          <a:p>
            <a:pPr marL="91440" marR="0" lvl="0" indent="-177800" algn="l" rtl="0">
              <a:lnSpc>
                <a:spcPct val="90000"/>
              </a:lnSpc>
              <a:spcBef>
                <a:spcPts val="0"/>
              </a:spcBef>
              <a:spcAft>
                <a:spcPts val="0"/>
              </a:spcAft>
              <a:buClr>
                <a:schemeClr val="accent1"/>
              </a:buClr>
              <a:buSzPts val="2800"/>
              <a:buFont typeface="Calibri"/>
              <a:buChar char=" "/>
            </a:pPr>
            <a:r>
              <a:rPr lang="en-US" sz="2800" b="1">
                <a:solidFill>
                  <a:srgbClr val="3F3F3F"/>
                </a:solidFill>
                <a:latin typeface="Calibri"/>
                <a:ea typeface="Calibri"/>
                <a:cs typeface="Calibri"/>
                <a:sym typeface="Calibri"/>
              </a:rPr>
              <a:t>Online-only CPR classes are NOT accepted.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800100" y="240100"/>
            <a:ext cx="7543800" cy="7649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entury Gothic"/>
              <a:buNone/>
            </a:pPr>
            <a:r>
              <a:rPr lang="en-US" sz="4000">
                <a:latin typeface="Century Gothic"/>
                <a:ea typeface="Century Gothic"/>
                <a:cs typeface="Century Gothic"/>
                <a:sym typeface="Century Gothic"/>
              </a:rPr>
              <a:t>CPR (continued)</a:t>
            </a:r>
            <a:endParaRPr/>
          </a:p>
        </p:txBody>
      </p:sp>
      <p:sp>
        <p:nvSpPr>
          <p:cNvPr id="190" name="Google Shape;190;p9" descr="Image result for American health CPR card"/>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9" descr="Image result for American health CPR card"/>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2" name="Google Shape;192;p9" descr="Image result for American health CPR card"/>
          <p:cNvPicPr preferRelativeResize="0"/>
          <p:nvPr/>
        </p:nvPicPr>
        <p:blipFill rotWithShape="1">
          <a:blip r:embed="rId3">
            <a:alphaModFix/>
          </a:blip>
          <a:srcRect/>
          <a:stretch/>
        </p:blipFill>
        <p:spPr>
          <a:xfrm>
            <a:off x="5664165" y="2590800"/>
            <a:ext cx="3372780" cy="2159402"/>
          </a:xfrm>
          <a:prstGeom prst="rect">
            <a:avLst/>
          </a:prstGeom>
          <a:noFill/>
          <a:ln>
            <a:noFill/>
          </a:ln>
        </p:spPr>
      </p:pic>
      <p:sp>
        <p:nvSpPr>
          <p:cNvPr id="193" name="Google Shape;193;p9"/>
          <p:cNvSpPr txBox="1"/>
          <p:nvPr/>
        </p:nvSpPr>
        <p:spPr>
          <a:xfrm>
            <a:off x="315320" y="1053747"/>
            <a:ext cx="8528050"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CPR course must be taken with an American Heart Association (AHA) approved course provider. </a:t>
            </a:r>
            <a:endParaRPr/>
          </a:p>
          <a:p>
            <a:pPr marL="0" marR="0" lvl="0" indent="0" algn="l" rtl="0">
              <a:spcBef>
                <a:spcPts val="0"/>
              </a:spcBef>
              <a:spcAft>
                <a:spcPts val="0"/>
              </a:spcAft>
              <a:buNone/>
            </a:pPr>
            <a:endParaRPr sz="2000" b="1" u="sng">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This will be indicated on the back of the card or front of the e-card.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IMPORTANT: Confirm you have the right course when booking.</a:t>
            </a:r>
            <a:endParaRPr sz="2000" b="1" u="sng">
              <a:solidFill>
                <a:schemeClr val="dk1"/>
              </a:solidFill>
              <a:latin typeface="Calibri"/>
              <a:ea typeface="Calibri"/>
              <a:cs typeface="Calibri"/>
              <a:sym typeface="Calibri"/>
            </a:endParaRPr>
          </a:p>
        </p:txBody>
      </p:sp>
      <p:pic>
        <p:nvPicPr>
          <p:cNvPr id="194" name="Google Shape;194;p9" descr="Image result for American health CPR card"/>
          <p:cNvPicPr preferRelativeResize="0"/>
          <p:nvPr/>
        </p:nvPicPr>
        <p:blipFill rotWithShape="1">
          <a:blip r:embed="rId4">
            <a:alphaModFix/>
          </a:blip>
          <a:srcRect/>
          <a:stretch/>
        </p:blipFill>
        <p:spPr>
          <a:xfrm>
            <a:off x="2793470" y="4831519"/>
            <a:ext cx="6187232" cy="1966575"/>
          </a:xfrm>
          <a:prstGeom prst="rect">
            <a:avLst/>
          </a:prstGeom>
          <a:noFill/>
          <a:ln>
            <a:noFill/>
          </a:ln>
        </p:spPr>
      </p:pic>
      <p:sp>
        <p:nvSpPr>
          <p:cNvPr id="195" name="Google Shape;195;p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96" name="Google Shape;196;p9"/>
          <p:cNvSpPr txBox="1"/>
          <p:nvPr/>
        </p:nvSpPr>
        <p:spPr>
          <a:xfrm>
            <a:off x="281826" y="2909393"/>
            <a:ext cx="5415834"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You may receive a card that looks like this (🡪) with an issue date and expiration date.  While the cards are issued for 2 year periods, all students, while in nursing school, must </a:t>
            </a:r>
            <a:r>
              <a:rPr lang="en-US" sz="2000" b="1" u="sng">
                <a:solidFill>
                  <a:schemeClr val="dk1"/>
                </a:solidFill>
                <a:latin typeface="Calibri"/>
                <a:ea typeface="Calibri"/>
                <a:cs typeface="Calibri"/>
                <a:sym typeface="Calibri"/>
              </a:rPr>
              <a:t>renew CPR certification every year.</a:t>
            </a:r>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3257</Words>
  <Application>Microsoft Office PowerPoint</Application>
  <PresentationFormat>On-screen Show (4:3)</PresentationFormat>
  <Paragraphs>293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Arial</vt:lpstr>
      <vt:lpstr>Noto Sans Symbols</vt:lpstr>
      <vt:lpstr>Century Gothic</vt:lpstr>
      <vt:lpstr>Retrospect</vt:lpstr>
      <vt:lpstr>Clinical Documentation Requirements</vt:lpstr>
      <vt:lpstr>Questions</vt:lpstr>
      <vt:lpstr>Need tech support?</vt:lpstr>
      <vt:lpstr>Castle Branch Student Tracker</vt:lpstr>
      <vt:lpstr>Entrance Requirements</vt:lpstr>
      <vt:lpstr>PowerPoint Presentation</vt:lpstr>
      <vt:lpstr>Health Statement</vt:lpstr>
      <vt:lpstr>Cardio-Pulmonary Resuscitation (CPR)</vt:lpstr>
      <vt:lpstr>CPR (continued)</vt:lpstr>
      <vt:lpstr>CPR (continued) </vt:lpstr>
      <vt:lpstr> CPR (continued) RN to BSN and Graduate Students</vt:lpstr>
      <vt:lpstr>Fit Testing        </vt:lpstr>
      <vt:lpstr>Flu Shots</vt:lpstr>
      <vt:lpstr>Quantiferon Tuberculosis (TB) Test</vt:lpstr>
      <vt:lpstr>TB (continued) History of Positive TB</vt:lpstr>
      <vt:lpstr>Vaccinations / Immunization Positive titers* preferred</vt:lpstr>
      <vt:lpstr>Are you immune? (Titers)</vt:lpstr>
      <vt:lpstr>Proof of Vaccination Tdap Tetanus, Diphtheria, and Pertussis</vt:lpstr>
      <vt:lpstr>PowerPoint Presentation</vt:lpstr>
      <vt:lpstr>NSO Liability (Malpractice) Insurance</vt:lpstr>
      <vt:lpstr>COVID-19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Documentation Requirements</dc:title>
  <dc:creator>Dominique Teaford</dc:creator>
  <cp:lastModifiedBy>Beatriz Porter</cp:lastModifiedBy>
  <cp:revision>1</cp:revision>
  <dcterms:created xsi:type="dcterms:W3CDTF">2020-08-17T04:01:46Z</dcterms:created>
  <dcterms:modified xsi:type="dcterms:W3CDTF">2023-04-27T15:46:38Z</dcterms:modified>
</cp:coreProperties>
</file>