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Playfair Display"/>
      <p:regular r:id="rId14"/>
      <p:bold r:id="rId15"/>
      <p:italic r:id="rId16"/>
      <p:boldItalic r:id="rId17"/>
    </p:embeddedFont>
    <p:embeddedFont>
      <p:font typeface="La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layfairDisplay-bold.fntdata"/><Relationship Id="rId14" Type="http://schemas.openxmlformats.org/officeDocument/2006/relationships/font" Target="fonts/PlayfairDisplay-regular.fntdata"/><Relationship Id="rId17" Type="http://schemas.openxmlformats.org/officeDocument/2006/relationships/font" Target="fonts/PlayfairDisplay-boldItalic.fntdata"/><Relationship Id="rId16" Type="http://schemas.openxmlformats.org/officeDocument/2006/relationships/font" Target="fonts/PlayfairDisplay-italic.fntdata"/><Relationship Id="rId5" Type="http://schemas.openxmlformats.org/officeDocument/2006/relationships/notesMaster" Target="notesMasters/notesMaster1.xml"/><Relationship Id="rId19" Type="http://schemas.openxmlformats.org/officeDocument/2006/relationships/font" Target="fonts/Lato-bold.fntdata"/><Relationship Id="rId6" Type="http://schemas.openxmlformats.org/officeDocument/2006/relationships/slide" Target="slides/slide1.xml"/><Relationship Id="rId18"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c49c6a54d7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c49c6a54d7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c49c6a54d7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c49c6a54d7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c49c6a54d7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c49c6a54d7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c49c6a54d7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c49c6a54d7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c49c6a54d7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c49c6a54d7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c49c6a54d7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c49c6a54d7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c49c6a54d7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c49c6a54d7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The Bible and Its Influence Chapter 10: “The Kingdom Falls”</a:t>
            </a:r>
            <a:endParaRPr/>
          </a:p>
        </p:txBody>
      </p:sp>
      <p:sp>
        <p:nvSpPr>
          <p:cNvPr id="60" name="Google Shape;60;p13"/>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Kristen and Sophia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Solomon and David</a:t>
            </a:r>
            <a:endParaRPr/>
          </a:p>
        </p:txBody>
      </p:sp>
      <p:sp>
        <p:nvSpPr>
          <p:cNvPr id="66" name="Google Shape;66;p14"/>
          <p:cNvSpPr txBox="1"/>
          <p:nvPr>
            <p:ph idx="1" type="body"/>
          </p:nvPr>
        </p:nvSpPr>
        <p:spPr>
          <a:xfrm>
            <a:off x="668250" y="1113075"/>
            <a:ext cx="78075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Bathsheba</a:t>
            </a:r>
            <a:r>
              <a:rPr lang="en"/>
              <a:t> pleas on behalf of her son, Solomon, and forestalls the civil war</a:t>
            </a:r>
            <a:endParaRPr/>
          </a:p>
          <a:p>
            <a:pPr indent="-342900" lvl="0" marL="457200" rtl="0" algn="l">
              <a:spcBef>
                <a:spcPts val="0"/>
              </a:spcBef>
              <a:spcAft>
                <a:spcPts val="0"/>
              </a:spcAft>
              <a:buSzPts val="1800"/>
              <a:buChar char="●"/>
            </a:pPr>
            <a:r>
              <a:rPr lang="en"/>
              <a:t>David anoints Solomon as David’s heir</a:t>
            </a:r>
            <a:endParaRPr/>
          </a:p>
          <a:p>
            <a:pPr indent="-342900" lvl="0" marL="457200" rtl="0" algn="l">
              <a:spcBef>
                <a:spcPts val="0"/>
              </a:spcBef>
              <a:spcAft>
                <a:spcPts val="0"/>
              </a:spcAft>
              <a:buSzPts val="1800"/>
              <a:buChar char="●"/>
            </a:pPr>
            <a:r>
              <a:rPr lang="en"/>
              <a:t>David </a:t>
            </a:r>
            <a:r>
              <a:rPr lang="en"/>
              <a:t>reminds</a:t>
            </a:r>
            <a:r>
              <a:rPr lang="en"/>
              <a:t> Solomon of the covenant that his powers derive from </a:t>
            </a:r>
            <a:endParaRPr/>
          </a:p>
          <a:p>
            <a:pPr indent="0" lvl="0" marL="457200" rtl="0" algn="l">
              <a:spcBef>
                <a:spcPts val="1200"/>
              </a:spcBef>
              <a:spcAft>
                <a:spcPts val="1200"/>
              </a:spcAft>
              <a:buNone/>
            </a:pPr>
            <a:r>
              <a:rPr lang="en"/>
              <a:t>“Be strong, be courageous, and keep the charge of the Lord your God, walking in his ways and keeping his statutes, his commandments, his ordinances, and his testimonies…” (1 Kings 2:2-3)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Solomon’s Gift</a:t>
            </a:r>
            <a:endParaRPr/>
          </a:p>
        </p:txBody>
      </p:sp>
      <p:sp>
        <p:nvSpPr>
          <p:cNvPr id="72" name="Google Shape;72;p15"/>
          <p:cNvSpPr txBox="1"/>
          <p:nvPr>
            <p:ph idx="1" type="body"/>
          </p:nvPr>
        </p:nvSpPr>
        <p:spPr>
          <a:xfrm>
            <a:off x="311700" y="1152475"/>
            <a:ext cx="57579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God appears to Solomon in a dream, telling him that whatever he asks for, will be his. Solomon requests wisdom, and God grants it to him</a:t>
            </a:r>
            <a:endParaRPr/>
          </a:p>
          <a:p>
            <a:pPr indent="-342900" lvl="0" marL="457200" rtl="0" algn="l">
              <a:spcBef>
                <a:spcPts val="0"/>
              </a:spcBef>
              <a:spcAft>
                <a:spcPts val="0"/>
              </a:spcAft>
              <a:buSzPts val="1800"/>
              <a:buChar char="●"/>
            </a:pPr>
            <a:r>
              <a:rPr lang="en"/>
              <a:t>Wisdom becomes Solomon’s most memorable characteristic</a:t>
            </a:r>
            <a:endParaRPr/>
          </a:p>
          <a:p>
            <a:pPr indent="-304800" lvl="1" marL="914400" rtl="0" algn="l">
              <a:spcBef>
                <a:spcPts val="0"/>
              </a:spcBef>
              <a:spcAft>
                <a:spcPts val="0"/>
              </a:spcAft>
              <a:buSzPts val="1200"/>
              <a:buChar char="○"/>
            </a:pPr>
            <a:r>
              <a:rPr lang="en" sz="1200"/>
              <a:t>Today, a person who makes a wise decision is called “a Solomon” or “like Solomon”</a:t>
            </a:r>
            <a:endParaRPr sz="1200"/>
          </a:p>
          <a:p>
            <a:pPr indent="-342900" lvl="0" marL="457200" rtl="0" algn="l">
              <a:spcBef>
                <a:spcPts val="0"/>
              </a:spcBef>
              <a:spcAft>
                <a:spcPts val="0"/>
              </a:spcAft>
              <a:buSzPts val="1800"/>
              <a:buChar char="●"/>
            </a:pPr>
            <a:r>
              <a:rPr lang="en"/>
              <a:t>Under Solomon’s rule, the kingdom was peaceful and prosperous at first </a:t>
            </a:r>
            <a:endParaRPr/>
          </a:p>
          <a:p>
            <a:pPr indent="-342900" lvl="0" marL="457200" rtl="0" algn="l">
              <a:spcBef>
                <a:spcPts val="0"/>
              </a:spcBef>
              <a:spcAft>
                <a:spcPts val="0"/>
              </a:spcAft>
              <a:buSzPts val="1800"/>
              <a:buChar char="●"/>
            </a:pPr>
            <a:r>
              <a:rPr lang="en"/>
              <a:t>Solomon builds the First Temple</a:t>
            </a:r>
            <a:endParaRPr/>
          </a:p>
          <a:p>
            <a:pPr indent="0" lvl="0" marL="0" rtl="0" algn="l">
              <a:spcBef>
                <a:spcPts val="1200"/>
              </a:spcBef>
              <a:spcAft>
                <a:spcPts val="1200"/>
              </a:spcAft>
              <a:buNone/>
            </a:pPr>
            <a:r>
              <a:t/>
            </a:r>
            <a:endParaRPr/>
          </a:p>
        </p:txBody>
      </p:sp>
      <p:pic>
        <p:nvPicPr>
          <p:cNvPr id="73" name="Google Shape;73;p15"/>
          <p:cNvPicPr preferRelativeResize="0"/>
          <p:nvPr/>
        </p:nvPicPr>
        <p:blipFill>
          <a:blip r:embed="rId3">
            <a:alphaModFix/>
          </a:blip>
          <a:stretch>
            <a:fillRect/>
          </a:stretch>
        </p:blipFill>
        <p:spPr>
          <a:xfrm>
            <a:off x="6010625" y="962950"/>
            <a:ext cx="3015801" cy="2009824"/>
          </a:xfrm>
          <a:prstGeom prst="rect">
            <a:avLst/>
          </a:prstGeom>
          <a:noFill/>
          <a:ln>
            <a:noFill/>
          </a:ln>
        </p:spPr>
      </p:pic>
      <p:sp>
        <p:nvSpPr>
          <p:cNvPr id="74" name="Google Shape;74;p15"/>
          <p:cNvSpPr txBox="1"/>
          <p:nvPr/>
        </p:nvSpPr>
        <p:spPr>
          <a:xfrm>
            <a:off x="6109425" y="3064375"/>
            <a:ext cx="2818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Lato"/>
                <a:ea typeface="Lato"/>
                <a:cs typeface="Lato"/>
                <a:sym typeface="Lato"/>
              </a:rPr>
              <a:t>National Geographic, https://www.nationalgeographic.com/culture/article/story-king-solomon-wise-temple</a:t>
            </a:r>
            <a:endParaRPr sz="1000">
              <a:solidFill>
                <a:schemeClr val="dk2"/>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Queen of Sheba</a:t>
            </a:r>
            <a:endParaRPr/>
          </a:p>
        </p:txBody>
      </p:sp>
      <p:sp>
        <p:nvSpPr>
          <p:cNvPr id="80" name="Google Shape;80;p16"/>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“One of the Bible’s most compelling and mysterious characters” (B.I., 94)</a:t>
            </a:r>
            <a:endParaRPr/>
          </a:p>
          <a:p>
            <a:pPr indent="-342900" lvl="0" marL="457200" rtl="0" algn="l">
              <a:spcBef>
                <a:spcPts val="0"/>
              </a:spcBef>
              <a:spcAft>
                <a:spcPts val="0"/>
              </a:spcAft>
              <a:buSzPts val="1800"/>
              <a:buChar char="●"/>
            </a:pPr>
            <a:r>
              <a:rPr lang="en"/>
              <a:t>Notable for being a non-Israelite woman in power, who still respects God</a:t>
            </a:r>
            <a:endParaRPr/>
          </a:p>
          <a:p>
            <a:pPr indent="-342900" lvl="0" marL="457200" rtl="0" algn="l">
              <a:spcBef>
                <a:spcPts val="0"/>
              </a:spcBef>
              <a:spcAft>
                <a:spcPts val="0"/>
              </a:spcAft>
              <a:buSzPts val="1800"/>
              <a:buChar char="●"/>
            </a:pPr>
            <a:r>
              <a:rPr lang="en"/>
              <a:t>Associated with sub-Saharan Africa</a:t>
            </a:r>
            <a:endParaRPr/>
          </a:p>
          <a:p>
            <a:pPr indent="-342900" lvl="0" marL="457200" rtl="0" algn="l">
              <a:spcBef>
                <a:spcPts val="0"/>
              </a:spcBef>
              <a:spcAft>
                <a:spcPts val="0"/>
              </a:spcAft>
              <a:buSzPts val="1800"/>
              <a:buChar char="●"/>
            </a:pPr>
            <a:r>
              <a:rPr lang="en"/>
              <a:t>Features prominently in </a:t>
            </a:r>
            <a:r>
              <a:rPr i="1" lang="en"/>
              <a:t>The Kebra Nagast, </a:t>
            </a:r>
            <a:r>
              <a:rPr lang="en"/>
              <a:t>a 14th-century </a:t>
            </a:r>
            <a:r>
              <a:rPr lang="en"/>
              <a:t>Ethiopian</a:t>
            </a:r>
            <a:r>
              <a:rPr lang="en"/>
              <a:t> epic</a:t>
            </a:r>
            <a:r>
              <a:rPr lang="en"/>
              <a:t> </a:t>
            </a:r>
            <a:endParaRPr/>
          </a:p>
        </p:txBody>
      </p:sp>
      <p:pic>
        <p:nvPicPr>
          <p:cNvPr id="81" name="Google Shape;81;p16"/>
          <p:cNvPicPr preferRelativeResize="0"/>
          <p:nvPr/>
        </p:nvPicPr>
        <p:blipFill>
          <a:blip r:embed="rId3">
            <a:alphaModFix/>
          </a:blip>
          <a:stretch>
            <a:fillRect/>
          </a:stretch>
        </p:blipFill>
        <p:spPr>
          <a:xfrm>
            <a:off x="4572000" y="756000"/>
            <a:ext cx="4267200" cy="2848356"/>
          </a:xfrm>
          <a:prstGeom prst="rect">
            <a:avLst/>
          </a:prstGeom>
          <a:noFill/>
          <a:ln>
            <a:noFill/>
          </a:ln>
        </p:spPr>
      </p:pic>
      <p:sp>
        <p:nvSpPr>
          <p:cNvPr id="82" name="Google Shape;82;p16"/>
          <p:cNvSpPr txBox="1"/>
          <p:nvPr/>
        </p:nvSpPr>
        <p:spPr>
          <a:xfrm>
            <a:off x="5488375" y="3744325"/>
            <a:ext cx="3212100" cy="3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Lato"/>
                <a:ea typeface="Lato"/>
                <a:cs typeface="Lato"/>
                <a:sym typeface="Lato"/>
              </a:rPr>
              <a:t>Edward Poynter, The Visit of the Queen of Sheba to King Solomon, 1890, https://www.britannica.com/biography/Queen-of-Sheba</a:t>
            </a:r>
            <a:endParaRPr sz="1300">
              <a:solidFill>
                <a:schemeClr val="dk2"/>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t>
            </a:r>
            <a:r>
              <a:rPr lang="en"/>
              <a:t>Now there was a great wind, so strong that it was splitting mountains and breaking rocks in pieces before the Lorn, but the </a:t>
            </a:r>
            <a:r>
              <a:rPr lang="en"/>
              <a:t>Lord</a:t>
            </a:r>
            <a:r>
              <a:rPr lang="en"/>
              <a:t> was not in the wind; and after the wind an earthquake, but the </a:t>
            </a:r>
            <a:r>
              <a:rPr lang="en"/>
              <a:t>Lord</a:t>
            </a:r>
            <a:r>
              <a:rPr lang="en"/>
              <a:t> was not in the earthquake; and after the earthquake a fire, but the </a:t>
            </a:r>
            <a:r>
              <a:rPr lang="en"/>
              <a:t>Lord</a:t>
            </a:r>
            <a:r>
              <a:rPr lang="en"/>
              <a:t> was not in the fire; and after the fire a sound of sheer silence.” (1 Kings 19:11-12)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Elijah</a:t>
            </a:r>
            <a:endParaRPr/>
          </a:p>
        </p:txBody>
      </p:sp>
      <p:sp>
        <p:nvSpPr>
          <p:cNvPr id="93" name="Google Shape;93;p18"/>
          <p:cNvSpPr txBox="1"/>
          <p:nvPr>
            <p:ph idx="1" type="body"/>
          </p:nvPr>
        </p:nvSpPr>
        <p:spPr>
          <a:xfrm>
            <a:off x="311700" y="1152475"/>
            <a:ext cx="53244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t/>
            </a:r>
            <a:endParaRPr/>
          </a:p>
          <a:p>
            <a:pPr indent="-342900" lvl="0" marL="457200" rtl="0" algn="l">
              <a:spcBef>
                <a:spcPts val="0"/>
              </a:spcBef>
              <a:spcAft>
                <a:spcPts val="0"/>
              </a:spcAft>
              <a:buSzPts val="1800"/>
              <a:buChar char="●"/>
            </a:pPr>
            <a:r>
              <a:rPr lang="en"/>
              <a:t>He “understood that zeal and pyrotechnics were not enough to educate others”</a:t>
            </a:r>
            <a:endParaRPr/>
          </a:p>
          <a:p>
            <a:pPr indent="-342900" lvl="0" marL="457200" rtl="0" algn="l">
              <a:spcBef>
                <a:spcPts val="0"/>
              </a:spcBef>
              <a:spcAft>
                <a:spcPts val="0"/>
              </a:spcAft>
              <a:buSzPts val="1800"/>
              <a:buChar char="●"/>
            </a:pPr>
            <a:r>
              <a:rPr lang="en"/>
              <a:t>There is an </a:t>
            </a:r>
            <a:r>
              <a:rPr lang="en"/>
              <a:t>oratorio</a:t>
            </a:r>
            <a:r>
              <a:rPr lang="en"/>
              <a:t> by Ludwig </a:t>
            </a:r>
            <a:r>
              <a:rPr lang="en"/>
              <a:t>Mendelssohn</a:t>
            </a:r>
            <a:r>
              <a:rPr lang="en"/>
              <a:t> about his story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Final Fall</a:t>
            </a:r>
            <a:endParaRPr/>
          </a:p>
        </p:txBody>
      </p:sp>
      <p:sp>
        <p:nvSpPr>
          <p:cNvPr id="99" name="Google Shape;99;p19"/>
          <p:cNvSpPr txBox="1"/>
          <p:nvPr>
            <p:ph idx="1" type="body"/>
          </p:nvPr>
        </p:nvSpPr>
        <p:spPr>
          <a:xfrm>
            <a:off x="4118750" y="1152475"/>
            <a:ext cx="4713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Destruction of David’s kingdom began with the corruption within, and slowly moved on to domination from the outside</a:t>
            </a:r>
            <a:endParaRPr sz="1400"/>
          </a:p>
          <a:p>
            <a:pPr indent="-317500" lvl="0" marL="457200" rtl="0" algn="l">
              <a:spcBef>
                <a:spcPts val="0"/>
              </a:spcBef>
              <a:spcAft>
                <a:spcPts val="0"/>
              </a:spcAft>
              <a:buSzPts val="1400"/>
              <a:buChar char="●"/>
            </a:pPr>
            <a:r>
              <a:rPr lang="en" sz="1400"/>
              <a:t> People ignored the prophets’ warnings; they had forgotten about the painful consequences that come with opposing/ violating the covenant</a:t>
            </a:r>
            <a:endParaRPr sz="1400"/>
          </a:p>
          <a:p>
            <a:pPr indent="-317500" lvl="0" marL="457200" rtl="0" algn="l">
              <a:spcBef>
                <a:spcPts val="0"/>
              </a:spcBef>
              <a:spcAft>
                <a:spcPts val="0"/>
              </a:spcAft>
              <a:buSzPts val="1400"/>
              <a:buChar char="●"/>
            </a:pPr>
            <a:r>
              <a:rPr lang="en" sz="1400"/>
              <a:t>Israel was the first to succumb, king Hoshea attempted to revolt</a:t>
            </a:r>
            <a:endParaRPr sz="1400"/>
          </a:p>
          <a:p>
            <a:pPr indent="-317500" lvl="0" marL="457200" rtl="0" algn="l">
              <a:spcBef>
                <a:spcPts val="0"/>
              </a:spcBef>
              <a:spcAft>
                <a:spcPts val="0"/>
              </a:spcAft>
              <a:buSzPts val="1400"/>
              <a:buChar char="●"/>
            </a:pPr>
            <a:r>
              <a:rPr lang="en" sz="1400"/>
              <a:t>Northern kingdom of Israel was conquered, and many members were carried off into exile</a:t>
            </a:r>
            <a:endParaRPr sz="1400"/>
          </a:p>
          <a:p>
            <a:pPr indent="-317500" lvl="0" marL="457200" rtl="0" algn="l">
              <a:spcBef>
                <a:spcPts val="0"/>
              </a:spcBef>
              <a:spcAft>
                <a:spcPts val="0"/>
              </a:spcAft>
              <a:buSzPts val="1400"/>
              <a:buChar char="●"/>
            </a:pPr>
            <a:r>
              <a:rPr lang="en" sz="1400"/>
              <a:t>Southern kingdom Judah, was next to succumb</a:t>
            </a:r>
            <a:endParaRPr sz="1400"/>
          </a:p>
          <a:p>
            <a:pPr indent="-317500" lvl="0" marL="457200" rtl="0" algn="l">
              <a:spcBef>
                <a:spcPts val="0"/>
              </a:spcBef>
              <a:spcAft>
                <a:spcPts val="0"/>
              </a:spcAft>
              <a:buSzPts val="1400"/>
              <a:buChar char="●"/>
            </a:pPr>
            <a:r>
              <a:rPr lang="en" sz="1400"/>
              <a:t>Solomon’s temple was looted then burned to the ground, and people were carried into captivity in Babylon</a:t>
            </a:r>
            <a:endParaRPr sz="1400"/>
          </a:p>
        </p:txBody>
      </p:sp>
      <p:pic>
        <p:nvPicPr>
          <p:cNvPr id="100" name="Google Shape;100;p19"/>
          <p:cNvPicPr preferRelativeResize="0"/>
          <p:nvPr/>
        </p:nvPicPr>
        <p:blipFill>
          <a:blip r:embed="rId3">
            <a:alphaModFix/>
          </a:blip>
          <a:stretch>
            <a:fillRect/>
          </a:stretch>
        </p:blipFill>
        <p:spPr>
          <a:xfrm>
            <a:off x="311700" y="1175850"/>
            <a:ext cx="3813951" cy="2791812"/>
          </a:xfrm>
          <a:prstGeom prst="rect">
            <a:avLst/>
          </a:prstGeom>
          <a:noFill/>
          <a:ln>
            <a:noFill/>
          </a:ln>
        </p:spPr>
      </p:pic>
      <p:sp>
        <p:nvSpPr>
          <p:cNvPr id="101" name="Google Shape;101;p19"/>
          <p:cNvSpPr txBox="1"/>
          <p:nvPr/>
        </p:nvSpPr>
        <p:spPr>
          <a:xfrm>
            <a:off x="1547000" y="1862300"/>
            <a:ext cx="5675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latin typeface="Lato"/>
              <a:ea typeface="Lato"/>
              <a:cs typeface="Lato"/>
              <a:sym typeface="Lato"/>
            </a:endParaRPr>
          </a:p>
        </p:txBody>
      </p:sp>
      <p:sp>
        <p:nvSpPr>
          <p:cNvPr id="102" name="Google Shape;102;p19"/>
          <p:cNvSpPr txBox="1"/>
          <p:nvPr/>
        </p:nvSpPr>
        <p:spPr>
          <a:xfrm>
            <a:off x="404000" y="4059625"/>
            <a:ext cx="37149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2"/>
                </a:solidFill>
                <a:latin typeface="Lato"/>
                <a:ea typeface="Lato"/>
                <a:cs typeface="Lato"/>
                <a:sym typeface="Lato"/>
              </a:rPr>
              <a:t>The Not So Innocents Abroad, https://www.thenotsoinnocentsabroad.com/blog/the-fall-of-israel-in-the-old-testament-explained</a:t>
            </a:r>
            <a:endParaRPr sz="900">
              <a:solidFill>
                <a:schemeClr val="dk2"/>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Lord rejected all the descendants of Israel; he punished them and gave them into the hand of the plunderers, until he had banished them from his presence. When he had torn Israel from the house of David… Israel was exiled from their own land to Assyria until this day.” (2 Kings 17:20-23)</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