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Old Standard TT"/>
      <p:regular r:id="rId17"/>
      <p:bold r:id="rId18"/>
      <p: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ldStandardT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OldStandardTT-italic.fntdata"/><Relationship Id="rId6" Type="http://schemas.openxmlformats.org/officeDocument/2006/relationships/slide" Target="slides/slide1.xml"/><Relationship Id="rId18" Type="http://schemas.openxmlformats.org/officeDocument/2006/relationships/font" Target="fonts/OldStandardT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fee30315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fee30315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bfee30315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bfee30315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fee30315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fee30315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bfee30315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bfee30315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bfee30315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bfee3031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fee30315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fee30315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bfee30315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bfee30315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fee30315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fee30315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fee30315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fee30315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fee30315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fee30315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Bible and Its Influence</a:t>
            </a:r>
            <a:endParaRPr/>
          </a:p>
          <a:p>
            <a:pPr indent="0" lvl="0" marL="0" rtl="0" algn="ctr">
              <a:spcBef>
                <a:spcPts val="0"/>
              </a:spcBef>
              <a:spcAft>
                <a:spcPts val="0"/>
              </a:spcAft>
              <a:buNone/>
            </a:pPr>
            <a:r>
              <a:rPr lang="en" sz="2100"/>
              <a:t>Chapter 9: David the King</a:t>
            </a:r>
            <a:endParaRPr sz="2100"/>
          </a:p>
          <a:p>
            <a:pPr indent="0" lvl="0" marL="0" rtl="0" algn="ctr">
              <a:spcBef>
                <a:spcPts val="0"/>
              </a:spcBef>
              <a:spcAft>
                <a:spcPts val="0"/>
              </a:spcAft>
              <a:buNone/>
            </a:pPr>
            <a:r>
              <a:rPr lang="en" sz="2100"/>
              <a:t>(1 Samuel &amp; 2 Samuel)</a:t>
            </a:r>
            <a:endParaRPr sz="2100"/>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Kyra Kennedy &amp; Maricela Padilla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Absalom</a:t>
            </a:r>
            <a:endParaRPr/>
          </a:p>
        </p:txBody>
      </p:sp>
      <p:sp>
        <p:nvSpPr>
          <p:cNvPr id="119" name="Google Shape;119;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David’s third son.</a:t>
            </a:r>
            <a:endParaRPr sz="2000"/>
          </a:p>
          <a:p>
            <a:pPr indent="-355600" lvl="0" marL="457200" rtl="0" algn="l">
              <a:spcBef>
                <a:spcPts val="0"/>
              </a:spcBef>
              <a:spcAft>
                <a:spcPts val="0"/>
              </a:spcAft>
              <a:buSzPts val="2000"/>
              <a:buChar char="-"/>
            </a:pPr>
            <a:r>
              <a:rPr lang="en" sz="2000"/>
              <a:t>After David’s eldest son and heir to the throne, Amnon, is not punished for raping his half-sister Tamar, Absolm takes it upon himself to enact justice, having him killed.</a:t>
            </a:r>
            <a:endParaRPr sz="2000"/>
          </a:p>
          <a:p>
            <a:pPr indent="-355600" lvl="0" marL="457200" rtl="0" algn="l">
              <a:spcBef>
                <a:spcPts val="0"/>
              </a:spcBef>
              <a:spcAft>
                <a:spcPts val="0"/>
              </a:spcAft>
              <a:buSzPts val="2000"/>
              <a:buChar char="-"/>
            </a:pPr>
            <a:r>
              <a:rPr lang="en" sz="2000"/>
              <a:t>In response to this, David </a:t>
            </a:r>
            <a:r>
              <a:rPr lang="en" sz="2000"/>
              <a:t>exiles</a:t>
            </a:r>
            <a:r>
              <a:rPr lang="en" sz="2000"/>
              <a:t> him, and the two become enemies with Absalom eventually leading a rebellion against David.</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Legacy</a:t>
            </a:r>
            <a:endParaRPr/>
          </a:p>
        </p:txBody>
      </p:sp>
      <p:sp>
        <p:nvSpPr>
          <p:cNvPr id="125" name="Google Shape;125;p23"/>
          <p:cNvSpPr txBox="1"/>
          <p:nvPr>
            <p:ph idx="1" type="body"/>
          </p:nvPr>
        </p:nvSpPr>
        <p:spPr>
          <a:xfrm>
            <a:off x="311700" y="1171600"/>
            <a:ext cx="8326800" cy="2061000"/>
          </a:xfrm>
          <a:prstGeom prst="rect">
            <a:avLst/>
          </a:prstGeom>
        </p:spPr>
        <p:txBody>
          <a:bodyPr anchorCtr="0" anchor="t" bIns="91425" lIns="91425" spcFirstLastPara="1" rIns="91425" wrap="square" tIns="91425">
            <a:normAutofit/>
          </a:bodyPr>
          <a:lstStyle/>
          <a:p>
            <a:pPr indent="-349250" lvl="0" marL="457200" rtl="0" algn="l">
              <a:spcBef>
                <a:spcPts val="0"/>
              </a:spcBef>
              <a:spcAft>
                <a:spcPts val="0"/>
              </a:spcAft>
              <a:buSzPts val="1900"/>
              <a:buChar char="-"/>
            </a:pPr>
            <a:r>
              <a:rPr lang="en" sz="1900"/>
              <a:t>At the end of his life, David makes Solomon, Bathsheba’s son, his heir.</a:t>
            </a:r>
            <a:endParaRPr sz="1900"/>
          </a:p>
          <a:p>
            <a:pPr indent="-349250" lvl="0" marL="457200" rtl="0" algn="l">
              <a:spcBef>
                <a:spcPts val="0"/>
              </a:spcBef>
              <a:spcAft>
                <a:spcPts val="0"/>
              </a:spcAft>
              <a:buSzPts val="1900"/>
              <a:buChar char="-"/>
            </a:pPr>
            <a:r>
              <a:rPr lang="en" sz="1900"/>
              <a:t>David is celebrated as the greatest king of Israel.</a:t>
            </a:r>
            <a:endParaRPr sz="1900"/>
          </a:p>
          <a:p>
            <a:pPr indent="-323850" lvl="1" marL="914400" rtl="0" algn="l">
              <a:spcBef>
                <a:spcPts val="0"/>
              </a:spcBef>
              <a:spcAft>
                <a:spcPts val="0"/>
              </a:spcAft>
              <a:buSzPts val="1500"/>
              <a:buChar char="-"/>
            </a:pPr>
            <a:r>
              <a:rPr lang="en" sz="1500"/>
              <a:t>He is so beloved in part due to the flaws that make him human. While he makes mistakes, he eventually recognizes this and repents for his actions.</a:t>
            </a:r>
            <a:endParaRPr sz="1500"/>
          </a:p>
          <a:p>
            <a:pPr indent="-349250" lvl="0" marL="457200" rtl="0" algn="l">
              <a:spcBef>
                <a:spcPts val="0"/>
              </a:spcBef>
              <a:spcAft>
                <a:spcPts val="0"/>
              </a:spcAft>
              <a:buSzPts val="1900"/>
              <a:buChar char="-"/>
            </a:pPr>
            <a:r>
              <a:rPr lang="en" sz="1900"/>
              <a:t>David’s </a:t>
            </a:r>
            <a:r>
              <a:rPr lang="en" sz="1900"/>
              <a:t>legacy</a:t>
            </a:r>
            <a:r>
              <a:rPr lang="en" sz="1900"/>
              <a:t> is ultimately about him having “laid the foundations for Jerusalem.”</a:t>
            </a:r>
            <a:endParaRPr sz="1900"/>
          </a:p>
        </p:txBody>
      </p:sp>
      <p:pic>
        <p:nvPicPr>
          <p:cNvPr id="126" name="Google Shape;126;p23"/>
          <p:cNvPicPr preferRelativeResize="0"/>
          <p:nvPr/>
        </p:nvPicPr>
        <p:blipFill>
          <a:blip r:embed="rId3">
            <a:alphaModFix/>
          </a:blip>
          <a:stretch>
            <a:fillRect/>
          </a:stretch>
        </p:blipFill>
        <p:spPr>
          <a:xfrm>
            <a:off x="2643087" y="2854200"/>
            <a:ext cx="3664015" cy="2061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“Give Us a King!”</a:t>
            </a:r>
            <a:endParaRPr/>
          </a:p>
        </p:txBody>
      </p:sp>
      <p:sp>
        <p:nvSpPr>
          <p:cNvPr id="66" name="Google Shape;66;p14"/>
          <p:cNvSpPr txBox="1"/>
          <p:nvPr>
            <p:ph idx="1" type="body"/>
          </p:nvPr>
        </p:nvSpPr>
        <p:spPr>
          <a:xfrm>
            <a:off x="311700" y="1171600"/>
            <a:ext cx="8520600" cy="3677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Under constant attack by the Philistines, the Israelites are desperate for an authority that will protect them—a king</a:t>
            </a:r>
            <a:endParaRPr/>
          </a:p>
          <a:p>
            <a:pPr indent="-317500" lvl="1" marL="914400" rtl="0" algn="l">
              <a:spcBef>
                <a:spcPts val="0"/>
              </a:spcBef>
              <a:spcAft>
                <a:spcPts val="0"/>
              </a:spcAft>
              <a:buSzPts val="1400"/>
              <a:buChar char="○"/>
            </a:pPr>
            <a:r>
              <a:rPr lang="en"/>
              <a:t>During an attack, the ark of the covenant was taken by Philistines</a:t>
            </a:r>
            <a:endParaRPr/>
          </a:p>
          <a:p>
            <a:pPr indent="-342900" lvl="0" marL="457200" rtl="0" algn="l">
              <a:spcBef>
                <a:spcPts val="0"/>
              </a:spcBef>
              <a:spcAft>
                <a:spcPts val="0"/>
              </a:spcAft>
              <a:buSzPts val="1800"/>
              <a:buChar char="●"/>
            </a:pPr>
            <a:r>
              <a:rPr lang="en"/>
              <a:t>Samuel, a prophet, is begged by the people to appoint a king despite his warnings about monarchy</a:t>
            </a:r>
            <a:endParaRPr/>
          </a:p>
          <a:p>
            <a:pPr indent="-317500" lvl="1" marL="914400" rtl="0" algn="l">
              <a:spcBef>
                <a:spcPts val="0"/>
              </a:spcBef>
              <a:spcAft>
                <a:spcPts val="0"/>
              </a:spcAft>
              <a:buSzPts val="1400"/>
              <a:buChar char="○"/>
            </a:pPr>
            <a:r>
              <a:rPr lang="en"/>
              <a:t>The decision to have a king ultimately turns Israel into a nation</a:t>
            </a:r>
            <a:endParaRPr/>
          </a:p>
          <a:p>
            <a:pPr indent="-342900" lvl="0" marL="457200" rtl="0" algn="l">
              <a:spcBef>
                <a:spcPts val="0"/>
              </a:spcBef>
              <a:spcAft>
                <a:spcPts val="0"/>
              </a:spcAft>
              <a:buSzPts val="1800"/>
              <a:buChar char="●"/>
            </a:pPr>
            <a:r>
              <a:rPr lang="en"/>
              <a:t>Samuel, through God’s reluctant approval, </a:t>
            </a:r>
            <a:r>
              <a:rPr lang="en"/>
              <a:t>anoints</a:t>
            </a:r>
            <a:r>
              <a:rPr lang="en"/>
              <a:t> Saul as king, who is from the Benjamin tribe, to rule over the Israelites</a:t>
            </a:r>
            <a:endParaRPr/>
          </a:p>
          <a:p>
            <a:pPr indent="-342900" lvl="0" marL="457200" rtl="0" algn="l">
              <a:spcBef>
                <a:spcPts val="0"/>
              </a:spcBef>
              <a:spcAft>
                <a:spcPts val="0"/>
              </a:spcAft>
              <a:buSzPts val="1800"/>
              <a:buChar char="●"/>
            </a:pPr>
            <a:r>
              <a:rPr lang="en"/>
              <a:t>Saul is </a:t>
            </a:r>
            <a:r>
              <a:rPr lang="en"/>
              <a:t>victorious</a:t>
            </a:r>
            <a:r>
              <a:rPr lang="en"/>
              <a:t> against enemies, but is a “deeply troubled man”</a:t>
            </a:r>
            <a:endParaRPr/>
          </a:p>
          <a:p>
            <a:pPr indent="-317500" lvl="1" marL="914400" rtl="0" algn="l">
              <a:spcBef>
                <a:spcPts val="0"/>
              </a:spcBef>
              <a:spcAft>
                <a:spcPts val="0"/>
              </a:spcAft>
              <a:buSzPts val="1400"/>
              <a:buChar char="○"/>
            </a:pPr>
            <a:r>
              <a:rPr lang="en"/>
              <a:t>Challenges Samuel’s religious authority</a:t>
            </a:r>
            <a:endParaRPr/>
          </a:p>
          <a:p>
            <a:pPr indent="-317500" lvl="1" marL="914400" rtl="0" algn="l">
              <a:spcBef>
                <a:spcPts val="0"/>
              </a:spcBef>
              <a:spcAft>
                <a:spcPts val="0"/>
              </a:spcAft>
              <a:buSzPts val="1400"/>
              <a:buChar char="○"/>
            </a:pPr>
            <a:r>
              <a:rPr lang="en"/>
              <a:t>Plots against his own family</a:t>
            </a:r>
            <a:endParaRPr/>
          </a:p>
          <a:p>
            <a:pPr indent="-317500" lvl="1" marL="914400" rtl="0" algn="l">
              <a:spcBef>
                <a:spcPts val="0"/>
              </a:spcBef>
              <a:spcAft>
                <a:spcPts val="0"/>
              </a:spcAft>
              <a:buSzPts val="1400"/>
              <a:buChar char="○"/>
            </a:pPr>
            <a:r>
              <a:rPr lang="en"/>
              <a:t>Disobeys the Mosaic laws which are the laws that God provided the Israelites through Moses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David: Unlikely Hero</a:t>
            </a:r>
            <a:endParaRPr/>
          </a:p>
        </p:txBody>
      </p:sp>
      <p:sp>
        <p:nvSpPr>
          <p:cNvPr id="72" name="Google Shape;72;p1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Samuel:</a:t>
            </a:r>
            <a:endParaRPr/>
          </a:p>
          <a:p>
            <a:pPr indent="-330200" lvl="1" marL="914400" rtl="0" algn="l">
              <a:spcBef>
                <a:spcPts val="0"/>
              </a:spcBef>
              <a:spcAft>
                <a:spcPts val="0"/>
              </a:spcAft>
              <a:buSzPts val="1600"/>
              <a:buChar char="○"/>
            </a:pPr>
            <a:r>
              <a:rPr lang="en" sz="1600"/>
              <a:t>Sent out on a mission by God to find a new king-in-waiting for Israel from Jesse’s sons</a:t>
            </a:r>
            <a:endParaRPr sz="1600"/>
          </a:p>
          <a:p>
            <a:pPr indent="-330200" lvl="1" marL="914400" rtl="0" algn="l">
              <a:spcBef>
                <a:spcPts val="0"/>
              </a:spcBef>
              <a:spcAft>
                <a:spcPts val="0"/>
              </a:spcAft>
              <a:buSzPts val="1600"/>
              <a:buChar char="○"/>
            </a:pPr>
            <a:r>
              <a:rPr lang="en" sz="1600"/>
              <a:t>All of Jesse’s seven sons are rejected, except their youngest son David, &amp; it shocks the family</a:t>
            </a:r>
            <a:endParaRPr sz="1600"/>
          </a:p>
          <a:p>
            <a:pPr indent="-342900" lvl="0" marL="457200" rtl="0" algn="l">
              <a:spcBef>
                <a:spcPts val="0"/>
              </a:spcBef>
              <a:spcAft>
                <a:spcPts val="0"/>
              </a:spcAft>
              <a:buSzPts val="1800"/>
              <a:buChar char="●"/>
            </a:pPr>
            <a:r>
              <a:rPr lang="en"/>
              <a:t>Saul	:</a:t>
            </a:r>
            <a:endParaRPr/>
          </a:p>
          <a:p>
            <a:pPr indent="-330200" lvl="1" marL="914400" rtl="0" algn="l">
              <a:spcBef>
                <a:spcPts val="0"/>
              </a:spcBef>
              <a:spcAft>
                <a:spcPts val="0"/>
              </a:spcAft>
              <a:buSzPts val="1600"/>
              <a:buChar char="○"/>
            </a:pPr>
            <a:r>
              <a:rPr lang="en" sz="1600"/>
              <a:t>Having lost favor with God due to his behavior, Saul is depressed</a:t>
            </a:r>
            <a:endParaRPr sz="1600"/>
          </a:p>
          <a:p>
            <a:pPr indent="-330200" lvl="1" marL="914400" rtl="0" algn="l">
              <a:spcBef>
                <a:spcPts val="0"/>
              </a:spcBef>
              <a:spcAft>
                <a:spcPts val="0"/>
              </a:spcAft>
              <a:buSzPts val="1600"/>
              <a:buChar char="○"/>
            </a:pPr>
            <a:r>
              <a:rPr lang="en" sz="1600"/>
              <a:t>Servants suggest he have musician to help with his sorrows</a:t>
            </a:r>
            <a:endParaRPr sz="1600"/>
          </a:p>
          <a:p>
            <a:pPr indent="-330200" lvl="1" marL="914400" rtl="0" algn="l">
              <a:spcBef>
                <a:spcPts val="0"/>
              </a:spcBef>
              <a:spcAft>
                <a:spcPts val="0"/>
              </a:spcAft>
              <a:buSzPts val="1600"/>
              <a:buChar char="○"/>
            </a:pPr>
            <a:r>
              <a:rPr lang="en" sz="1600"/>
              <a:t>David talented with the lyre plays for Saul &amp; it helps him secure a place as his armor-bearer</a:t>
            </a:r>
            <a:endParaRPr sz="1600"/>
          </a:p>
          <a:p>
            <a:pPr indent="-330200" lvl="1" marL="914400" rtl="0" algn="l">
              <a:spcBef>
                <a:spcPts val="0"/>
              </a:spcBef>
              <a:spcAft>
                <a:spcPts val="0"/>
              </a:spcAft>
              <a:buSzPts val="1600"/>
              <a:buChar char="○"/>
            </a:pPr>
            <a:r>
              <a:rPr lang="en" sz="1600"/>
              <a:t>Anytime Saul was upset, David’s lyre soothe his anger &amp; kept him from acting erratic</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Goliath</a:t>
            </a:r>
            <a:endParaRPr/>
          </a:p>
        </p:txBody>
      </p:sp>
      <p:sp>
        <p:nvSpPr>
          <p:cNvPr id="78" name="Google Shape;78;p1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Goliath of Gath challenges the Israelites to send one of their men &amp; if this man successfully defeats him, the Philistines will back away</a:t>
            </a:r>
            <a:endParaRPr/>
          </a:p>
          <a:p>
            <a:pPr indent="-342900" lvl="0" marL="457200" rtl="0" algn="l">
              <a:spcBef>
                <a:spcPts val="0"/>
              </a:spcBef>
              <a:spcAft>
                <a:spcPts val="0"/>
              </a:spcAft>
              <a:buSzPts val="1800"/>
              <a:buChar char="●"/>
            </a:pPr>
            <a:r>
              <a:rPr lang="en"/>
              <a:t>David happens to be delivering some food to the army &amp; overhears Goliath’s taunting, and he decides to take on the challenge</a:t>
            </a:r>
            <a:endParaRPr/>
          </a:p>
          <a:p>
            <a:pPr indent="-342900" lvl="0" marL="457200" rtl="0" algn="l">
              <a:spcBef>
                <a:spcPts val="0"/>
              </a:spcBef>
              <a:spcAft>
                <a:spcPts val="0"/>
              </a:spcAft>
              <a:buSzPts val="1800"/>
              <a:buChar char="●"/>
            </a:pPr>
            <a:r>
              <a:rPr lang="en"/>
              <a:t>David refuses Saul’s armor, opting for his sling &amp; some smooth stones</a:t>
            </a:r>
            <a:endParaRPr/>
          </a:p>
          <a:p>
            <a:pPr indent="-342900" lvl="1" marL="914400" rtl="0" algn="l">
              <a:spcBef>
                <a:spcPts val="0"/>
              </a:spcBef>
              <a:spcAft>
                <a:spcPts val="0"/>
              </a:spcAft>
              <a:buSzPts val="1800"/>
              <a:buChar char="○"/>
            </a:pPr>
            <a:r>
              <a:rPr lang="en" sz="1800"/>
              <a:t>Tells Goliath: “but I come to you in the name of the Lord of hosts”            (1 Samuel 17:45)</a:t>
            </a:r>
            <a:endParaRPr sz="1800"/>
          </a:p>
          <a:p>
            <a:pPr indent="-342900" lvl="0" marL="457200" rtl="0" algn="l">
              <a:spcBef>
                <a:spcPts val="0"/>
              </a:spcBef>
              <a:spcAft>
                <a:spcPts val="0"/>
              </a:spcAft>
              <a:buSzPts val="1800"/>
              <a:buChar char="●"/>
            </a:pPr>
            <a:r>
              <a:rPr lang="en"/>
              <a:t>David defeats Goliath and beheads him with his own sword</a:t>
            </a:r>
            <a:endParaRPr/>
          </a:p>
          <a:p>
            <a:pPr indent="0" lvl="0" marL="45720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Memorable Friendship</a:t>
            </a:r>
            <a:endParaRPr/>
          </a:p>
        </p:txBody>
      </p:sp>
      <p:sp>
        <p:nvSpPr>
          <p:cNvPr id="84" name="Google Shape;84;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strong friendship is formed between David and one of Saul’s son Jonathan</a:t>
            </a:r>
            <a:endParaRPr/>
          </a:p>
          <a:p>
            <a:pPr indent="-317500" lvl="1" marL="914400" rtl="0" algn="l">
              <a:spcBef>
                <a:spcPts val="0"/>
              </a:spcBef>
              <a:spcAft>
                <a:spcPts val="0"/>
              </a:spcAft>
              <a:buSzPts val="1400"/>
              <a:buChar char="○"/>
            </a:pPr>
            <a:r>
              <a:rPr lang="en"/>
              <a:t>They are described to have a strong connection, making them soulmates</a:t>
            </a:r>
            <a:endParaRPr/>
          </a:p>
          <a:p>
            <a:pPr indent="-342900" lvl="0" marL="457200" rtl="0" algn="l">
              <a:spcBef>
                <a:spcPts val="0"/>
              </a:spcBef>
              <a:spcAft>
                <a:spcPts val="0"/>
              </a:spcAft>
              <a:buSzPts val="1800"/>
              <a:buChar char="●"/>
            </a:pPr>
            <a:r>
              <a:rPr lang="en"/>
              <a:t>Throughout</a:t>
            </a:r>
            <a:r>
              <a:rPr lang="en"/>
              <a:t> the story they are pinned against one another in God’s plan to make David the next King of Israel</a:t>
            </a:r>
            <a:endParaRPr/>
          </a:p>
          <a:p>
            <a:pPr indent="-342900" lvl="0" marL="457200" rtl="0" algn="l">
              <a:spcBef>
                <a:spcPts val="0"/>
              </a:spcBef>
              <a:spcAft>
                <a:spcPts val="0"/>
              </a:spcAft>
              <a:buSzPts val="1800"/>
              <a:buChar char="●"/>
            </a:pPr>
            <a:r>
              <a:rPr lang="en"/>
              <a:t>Despite the constant testing of their strong </a:t>
            </a:r>
            <a:r>
              <a:rPr lang="en"/>
              <a:t>friendship</a:t>
            </a:r>
            <a:r>
              <a:rPr lang="en"/>
              <a:t>, Jonathan makes a covenant with David</a:t>
            </a:r>
            <a:endParaRPr/>
          </a:p>
          <a:p>
            <a:pPr indent="-317500" lvl="1" marL="914400" rtl="0" algn="l">
              <a:spcBef>
                <a:spcPts val="0"/>
              </a:spcBef>
              <a:spcAft>
                <a:spcPts val="0"/>
              </a:spcAft>
              <a:buSzPts val="1400"/>
              <a:buChar char="○"/>
            </a:pPr>
            <a:r>
              <a:rPr lang="en"/>
              <a:t>Gives David his robe, his armor, his bow, and his belt therefore </a:t>
            </a:r>
            <a:r>
              <a:rPr lang="en"/>
              <a:t>symbolically</a:t>
            </a:r>
            <a:r>
              <a:rPr lang="en"/>
              <a:t> giving up his rights to the throne to David</a:t>
            </a:r>
            <a:endParaRPr/>
          </a:p>
          <a:p>
            <a:pPr indent="-342900" lvl="0" marL="457200" rtl="0" algn="l">
              <a:spcBef>
                <a:spcPts val="0"/>
              </a:spcBef>
              <a:spcAft>
                <a:spcPts val="0"/>
              </a:spcAft>
              <a:buSzPts val="1800"/>
              <a:buChar char="●"/>
            </a:pPr>
            <a:r>
              <a:rPr lang="en"/>
              <a:t>The friendship between them keeps Saul’s erratic behavior from ruining both families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Despair &amp; Death</a:t>
            </a:r>
            <a:endParaRPr/>
          </a:p>
        </p:txBody>
      </p:sp>
      <p:sp>
        <p:nvSpPr>
          <p:cNvPr id="90" name="Google Shape;90;p18"/>
          <p:cNvSpPr txBox="1"/>
          <p:nvPr>
            <p:ph idx="1" type="body"/>
          </p:nvPr>
        </p:nvSpPr>
        <p:spPr>
          <a:xfrm>
            <a:off x="311700" y="1171600"/>
            <a:ext cx="5166600" cy="33972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en"/>
              <a:t>Cornered by the ongoing battle with the Philistines, Saul chooses to seek a medium’s help</a:t>
            </a:r>
            <a:endParaRPr/>
          </a:p>
          <a:p>
            <a:pPr indent="-325755" lvl="0" marL="457200" rtl="0" algn="l">
              <a:spcBef>
                <a:spcPts val="0"/>
              </a:spcBef>
              <a:spcAft>
                <a:spcPts val="0"/>
              </a:spcAft>
              <a:buSzPct val="100000"/>
              <a:buChar char="●"/>
            </a:pPr>
            <a:r>
              <a:rPr lang="en"/>
              <a:t>His actions go against the very core of Israelite belief &amp; of Mosaic Law</a:t>
            </a:r>
            <a:endParaRPr/>
          </a:p>
          <a:p>
            <a:pPr indent="-325755" lvl="0" marL="457200" rtl="0" algn="l">
              <a:spcBef>
                <a:spcPts val="0"/>
              </a:spcBef>
              <a:spcAft>
                <a:spcPts val="0"/>
              </a:spcAft>
              <a:buSzPct val="100000"/>
              <a:buChar char="●"/>
            </a:pPr>
            <a:r>
              <a:rPr lang="en"/>
              <a:t>Saul is trying to reach Samuel’s spirit </a:t>
            </a:r>
            <a:r>
              <a:rPr lang="en"/>
              <a:t>through</a:t>
            </a:r>
            <a:r>
              <a:rPr lang="en"/>
              <a:t> the medium to regain God’s favor, but Samuel’s spirit instead gives him a message declaring their doom</a:t>
            </a:r>
            <a:endParaRPr/>
          </a:p>
          <a:p>
            <a:pPr indent="-325755" lvl="0" marL="457200" rtl="0" algn="l">
              <a:spcBef>
                <a:spcPts val="0"/>
              </a:spcBef>
              <a:spcAft>
                <a:spcPts val="0"/>
              </a:spcAft>
              <a:buSzPct val="100000"/>
              <a:buChar char="●"/>
            </a:pPr>
            <a:r>
              <a:rPr lang="en"/>
              <a:t>Saul in the end is surrounded by the bodies of his sons &amp; takes his own life before the </a:t>
            </a:r>
            <a:r>
              <a:rPr lang="en"/>
              <a:t>Philistines</a:t>
            </a:r>
            <a:r>
              <a:rPr lang="en"/>
              <a:t> capture him</a:t>
            </a:r>
            <a:endParaRPr/>
          </a:p>
          <a:p>
            <a:pPr indent="-325755" lvl="0" marL="457200" rtl="0" algn="l">
              <a:spcBef>
                <a:spcPts val="0"/>
              </a:spcBef>
              <a:spcAft>
                <a:spcPts val="0"/>
              </a:spcAft>
              <a:buSzPct val="100000"/>
              <a:buChar char="●"/>
            </a:pPr>
            <a:r>
              <a:rPr lang="en"/>
              <a:t>David mourns the death of Saul &amp; Jonathan in a song</a:t>
            </a:r>
            <a:endParaRPr/>
          </a:p>
          <a:p>
            <a:pPr indent="-304165" lvl="1" marL="914400" rtl="0" algn="l">
              <a:spcBef>
                <a:spcPts val="0"/>
              </a:spcBef>
              <a:spcAft>
                <a:spcPts val="0"/>
              </a:spcAft>
              <a:buSzPct val="100000"/>
              <a:buChar char="○"/>
            </a:pPr>
            <a:r>
              <a:rPr lang="en"/>
              <a:t>The memorable saying “How the mighty have fallen” comes from this song</a:t>
            </a:r>
            <a:endParaRPr/>
          </a:p>
        </p:txBody>
      </p:sp>
      <p:pic>
        <p:nvPicPr>
          <p:cNvPr id="91" name="Google Shape;91;p18"/>
          <p:cNvPicPr preferRelativeResize="0"/>
          <p:nvPr/>
        </p:nvPicPr>
        <p:blipFill>
          <a:blip r:embed="rId3">
            <a:alphaModFix/>
          </a:blip>
          <a:stretch>
            <a:fillRect/>
          </a:stretch>
        </p:blipFill>
        <p:spPr>
          <a:xfrm>
            <a:off x="5538600" y="1171600"/>
            <a:ext cx="3360900" cy="2552183"/>
          </a:xfrm>
          <a:prstGeom prst="rect">
            <a:avLst/>
          </a:prstGeom>
          <a:noFill/>
          <a:ln>
            <a:noFill/>
          </a:ln>
        </p:spPr>
      </p:pic>
      <p:sp>
        <p:nvSpPr>
          <p:cNvPr id="92" name="Google Shape;92;p18"/>
          <p:cNvSpPr txBox="1"/>
          <p:nvPr/>
        </p:nvSpPr>
        <p:spPr>
          <a:xfrm>
            <a:off x="5558100" y="3837150"/>
            <a:ext cx="3321900" cy="10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ld Standard TT"/>
                <a:ea typeface="Old Standard TT"/>
                <a:cs typeface="Old Standard TT"/>
                <a:sym typeface="Old Standard TT"/>
              </a:rPr>
              <a:t>William Sidney Mount’s painting of Saul and his encounter with Samuel’s spirit</a:t>
            </a:r>
            <a:endParaRPr>
              <a:solidFill>
                <a:schemeClr val="dk1"/>
              </a:solidFill>
              <a:latin typeface="Old Standard TT"/>
              <a:ea typeface="Old Standard TT"/>
              <a:cs typeface="Old Standard TT"/>
              <a:sym typeface="Old Standard T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King and a Capital</a:t>
            </a:r>
            <a:endParaRPr/>
          </a:p>
        </p:txBody>
      </p:sp>
      <p:sp>
        <p:nvSpPr>
          <p:cNvPr id="98" name="Google Shape;98;p19"/>
          <p:cNvSpPr txBox="1"/>
          <p:nvPr>
            <p:ph idx="1" type="body"/>
          </p:nvPr>
        </p:nvSpPr>
        <p:spPr>
          <a:xfrm>
            <a:off x="311700" y="1171600"/>
            <a:ext cx="56289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David does not take on the role of monarch at the request of Samuel after Saul dies.</a:t>
            </a:r>
            <a:endParaRPr/>
          </a:p>
          <a:p>
            <a:pPr indent="-342900" lvl="0" marL="457200" rtl="0" algn="l">
              <a:spcBef>
                <a:spcPts val="0"/>
              </a:spcBef>
              <a:spcAft>
                <a:spcPts val="0"/>
              </a:spcAft>
              <a:buSzPts val="1800"/>
              <a:buChar char="-"/>
            </a:pPr>
            <a:r>
              <a:rPr lang="en"/>
              <a:t>While at first Saul’s family takes over, the Israelites eventually come to recognize David’s relationship with God after many battles, leading them to make him king.</a:t>
            </a:r>
            <a:endParaRPr/>
          </a:p>
          <a:p>
            <a:pPr indent="-342900" lvl="0" marL="457200" rtl="0" algn="l">
              <a:spcBef>
                <a:spcPts val="0"/>
              </a:spcBef>
              <a:spcAft>
                <a:spcPts val="0"/>
              </a:spcAft>
              <a:buSzPts val="1800"/>
              <a:buChar char="-"/>
            </a:pPr>
            <a:r>
              <a:rPr lang="en"/>
              <a:t>Once </a:t>
            </a:r>
            <a:r>
              <a:rPr lang="en"/>
              <a:t>anointed</a:t>
            </a:r>
            <a:r>
              <a:rPr lang="en"/>
              <a:t> as king of Israel, David’s first order of business is to take control of the hilltop territory of Zion in Jerusalem. After taking over the land, David names the city the City of David.</a:t>
            </a:r>
            <a:endParaRPr/>
          </a:p>
        </p:txBody>
      </p:sp>
      <p:pic>
        <p:nvPicPr>
          <p:cNvPr id="99" name="Google Shape;99;p19"/>
          <p:cNvPicPr preferRelativeResize="0"/>
          <p:nvPr/>
        </p:nvPicPr>
        <p:blipFill>
          <a:blip r:embed="rId3">
            <a:alphaModFix/>
          </a:blip>
          <a:stretch>
            <a:fillRect/>
          </a:stretch>
        </p:blipFill>
        <p:spPr>
          <a:xfrm>
            <a:off x="6131700" y="734525"/>
            <a:ext cx="2700603" cy="378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David’s Wives</a:t>
            </a:r>
            <a:endParaRPr/>
          </a:p>
        </p:txBody>
      </p:sp>
      <p:sp>
        <p:nvSpPr>
          <p:cNvPr id="105" name="Google Shape;105;p20"/>
          <p:cNvSpPr txBox="1"/>
          <p:nvPr>
            <p:ph idx="1" type="body"/>
          </p:nvPr>
        </p:nvSpPr>
        <p:spPr>
          <a:xfrm>
            <a:off x="311700" y="1171600"/>
            <a:ext cx="8032800" cy="3718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Abigail</a:t>
            </a:r>
            <a:endParaRPr sz="2100"/>
          </a:p>
          <a:p>
            <a:pPr indent="-336550" lvl="1" marL="914400" rtl="0" algn="l">
              <a:spcBef>
                <a:spcPts val="0"/>
              </a:spcBef>
              <a:spcAft>
                <a:spcPts val="0"/>
              </a:spcAft>
              <a:buSzPts val="1700"/>
              <a:buChar char="-"/>
            </a:pPr>
            <a:r>
              <a:rPr lang="en" sz="1700"/>
              <a:t>First married to Nabal, an evil man who does not follow the rules of hospitality.</a:t>
            </a:r>
            <a:endParaRPr sz="1700"/>
          </a:p>
          <a:p>
            <a:pPr indent="-336550" lvl="1" marL="914400" rtl="0" algn="l">
              <a:spcBef>
                <a:spcPts val="0"/>
              </a:spcBef>
              <a:spcAft>
                <a:spcPts val="0"/>
              </a:spcAft>
              <a:buSzPts val="1700"/>
              <a:buChar char="-"/>
            </a:pPr>
            <a:r>
              <a:rPr lang="en" sz="1700"/>
              <a:t>While Nabal denies David and his followers of this hospitality, Abigail takes it upon herself to serve them.</a:t>
            </a:r>
            <a:endParaRPr sz="1700"/>
          </a:p>
          <a:p>
            <a:pPr indent="-336550" lvl="1" marL="914400" rtl="0" algn="l">
              <a:spcBef>
                <a:spcPts val="0"/>
              </a:spcBef>
              <a:spcAft>
                <a:spcPts val="0"/>
              </a:spcAft>
              <a:buSzPts val="1700"/>
              <a:buChar char="-"/>
            </a:pPr>
            <a:r>
              <a:rPr lang="en" sz="1700"/>
              <a:t>When Nabal dies, she then marries David.</a:t>
            </a:r>
            <a:endParaRPr sz="1700"/>
          </a:p>
          <a:p>
            <a:pPr indent="-361950" lvl="0" marL="457200" rtl="0" algn="l">
              <a:spcBef>
                <a:spcPts val="0"/>
              </a:spcBef>
              <a:spcAft>
                <a:spcPts val="0"/>
              </a:spcAft>
              <a:buSzPts val="2100"/>
              <a:buChar char="-"/>
            </a:pPr>
            <a:r>
              <a:rPr lang="en" sz="2100"/>
              <a:t>Michal</a:t>
            </a:r>
            <a:endParaRPr sz="2100"/>
          </a:p>
          <a:p>
            <a:pPr indent="-336550" lvl="1" marL="914400" rtl="0" algn="l">
              <a:spcBef>
                <a:spcPts val="0"/>
              </a:spcBef>
              <a:spcAft>
                <a:spcPts val="0"/>
              </a:spcAft>
              <a:buSzPts val="1700"/>
              <a:buChar char="-"/>
            </a:pPr>
            <a:r>
              <a:rPr lang="en" sz="1700"/>
              <a:t>The daughter of Saul.</a:t>
            </a:r>
            <a:endParaRPr sz="1700"/>
          </a:p>
          <a:p>
            <a:pPr indent="-336550" lvl="1" marL="914400" rtl="0" algn="l">
              <a:spcBef>
                <a:spcPts val="0"/>
              </a:spcBef>
              <a:spcAft>
                <a:spcPts val="0"/>
              </a:spcAft>
              <a:buSzPts val="1700"/>
              <a:buChar char="-"/>
            </a:pPr>
            <a:r>
              <a:rPr lang="en" sz="1700"/>
              <a:t>At David’s celebratory dancing with the Israelites, she </a:t>
            </a:r>
            <a:r>
              <a:rPr lang="en" sz="1700"/>
              <a:t>chastises</a:t>
            </a:r>
            <a:r>
              <a:rPr lang="en" sz="1700"/>
              <a:t> him for behaving so informally with his subjects as king.</a:t>
            </a:r>
            <a:endParaRPr sz="1700">
              <a:solidFill>
                <a:srgbClr val="9999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Bathsheba</a:t>
            </a:r>
            <a:endParaRPr/>
          </a:p>
        </p:txBody>
      </p:sp>
      <p:sp>
        <p:nvSpPr>
          <p:cNvPr id="111" name="Google Shape;111;p21"/>
          <p:cNvSpPr txBox="1"/>
          <p:nvPr>
            <p:ph idx="1" type="body"/>
          </p:nvPr>
        </p:nvSpPr>
        <p:spPr>
          <a:xfrm>
            <a:off x="311700" y="1171600"/>
            <a:ext cx="5550300" cy="3397200"/>
          </a:xfrm>
          <a:prstGeom prst="rect">
            <a:avLst/>
          </a:prstGeom>
        </p:spPr>
        <p:txBody>
          <a:bodyPr anchorCtr="0" anchor="t" bIns="91425" lIns="91425" spcFirstLastPara="1" rIns="91425" wrap="square" tIns="91425">
            <a:normAutofit fontScale="92500"/>
          </a:bodyPr>
          <a:lstStyle/>
          <a:p>
            <a:pPr indent="-334327" lvl="0" marL="457200" rtl="0" algn="l">
              <a:spcBef>
                <a:spcPts val="0"/>
              </a:spcBef>
              <a:spcAft>
                <a:spcPts val="0"/>
              </a:spcAft>
              <a:buSzPct val="100000"/>
              <a:buChar char="-"/>
            </a:pPr>
            <a:r>
              <a:rPr lang="en"/>
              <a:t>Yet another one of David’s wives, though she starts off being married to Uriah.</a:t>
            </a:r>
            <a:endParaRPr/>
          </a:p>
          <a:p>
            <a:pPr indent="-334327" lvl="0" marL="457200" rtl="0" algn="l">
              <a:spcBef>
                <a:spcPts val="0"/>
              </a:spcBef>
              <a:spcAft>
                <a:spcPts val="0"/>
              </a:spcAft>
              <a:buSzPct val="100000"/>
              <a:buChar char="-"/>
            </a:pPr>
            <a:r>
              <a:rPr lang="en"/>
              <a:t>David has sex with her, and she becomes pregnant with his child.</a:t>
            </a:r>
            <a:endParaRPr/>
          </a:p>
          <a:p>
            <a:pPr indent="-334327" lvl="0" marL="457200" rtl="0" algn="l">
              <a:spcBef>
                <a:spcPts val="0"/>
              </a:spcBef>
              <a:spcAft>
                <a:spcPts val="0"/>
              </a:spcAft>
              <a:buSzPct val="100000"/>
              <a:buChar char="-"/>
            </a:pPr>
            <a:r>
              <a:rPr lang="en"/>
              <a:t>David then attempts to have her fake becoming pregnant with Uriah’s child by encouraging him to have sex. This plan fails when Uriah refuses, as to do so would violate the code of a good soldier.</a:t>
            </a:r>
            <a:endParaRPr/>
          </a:p>
          <a:p>
            <a:pPr indent="-334327" lvl="0" marL="457200" rtl="0" algn="l">
              <a:spcBef>
                <a:spcPts val="0"/>
              </a:spcBef>
              <a:spcAft>
                <a:spcPts val="0"/>
              </a:spcAft>
              <a:buSzPct val="100000"/>
              <a:buChar char="-"/>
            </a:pPr>
            <a:r>
              <a:rPr lang="en"/>
              <a:t>Even more desperate, David ends up sending Uriah to the front lines of battle to be killed, freeing her from her marriage so she can marry him instead.</a:t>
            </a:r>
            <a:endParaRPr/>
          </a:p>
        </p:txBody>
      </p:sp>
      <p:pic>
        <p:nvPicPr>
          <p:cNvPr id="112" name="Google Shape;112;p21"/>
          <p:cNvPicPr preferRelativeResize="0"/>
          <p:nvPr/>
        </p:nvPicPr>
        <p:blipFill>
          <a:blip r:embed="rId3">
            <a:alphaModFix/>
          </a:blip>
          <a:stretch>
            <a:fillRect/>
          </a:stretch>
        </p:blipFill>
        <p:spPr>
          <a:xfrm>
            <a:off x="6265800" y="681513"/>
            <a:ext cx="2455993" cy="3780474"/>
          </a:xfrm>
          <a:prstGeom prst="rect">
            <a:avLst/>
          </a:prstGeom>
          <a:noFill/>
          <a:ln>
            <a:noFill/>
          </a:ln>
        </p:spPr>
      </p:pic>
      <p:sp>
        <p:nvSpPr>
          <p:cNvPr id="113" name="Google Shape;113;p21"/>
          <p:cNvSpPr txBox="1"/>
          <p:nvPr/>
        </p:nvSpPr>
        <p:spPr>
          <a:xfrm>
            <a:off x="1216800" y="4461975"/>
            <a:ext cx="67104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Clr>
                <a:schemeClr val="dk1"/>
              </a:buClr>
              <a:buSzPts val="1100"/>
              <a:buFont typeface="Arial"/>
              <a:buNone/>
            </a:pPr>
            <a:r>
              <a:rPr lang="en">
                <a:solidFill>
                  <a:srgbClr val="999999"/>
                </a:solidFill>
                <a:latin typeface="Old Standard TT"/>
                <a:ea typeface="Old Standard TT"/>
                <a:cs typeface="Old Standard TT"/>
                <a:sym typeface="Old Standard TT"/>
              </a:rPr>
              <a:t>While those three are the only ones mentioned in this chapter, David had a total of seven wives: Ahinoam, Abigail, Bathsheba, Maacha, Haggith, Abital, and Eglah.</a:t>
            </a:r>
            <a:endParaRPr>
              <a:solidFill>
                <a:schemeClr val="dk1"/>
              </a:solidFill>
              <a:latin typeface="Old Standard TT"/>
              <a:ea typeface="Old Standard TT"/>
              <a:cs typeface="Old Standard TT"/>
              <a:sym typeface="Old Standard TT"/>
            </a:endParaRPr>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