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
      <p:font typeface="Playball"/>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Playball-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833f63610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833f63610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833f63610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833f63610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833f63610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833f63610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833f63610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833f63610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833f63610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833f63610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833f63610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833f63610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3.jpg"/><Relationship Id="rId6" Type="http://schemas.openxmlformats.org/officeDocument/2006/relationships/image" Target="../media/image8.jp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Unit of Study</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Impacts on students from</a:t>
            </a:r>
            <a:endParaRPr/>
          </a:p>
          <a:p>
            <a:pPr indent="0" lvl="0" marL="0" rtl="0" algn="ctr">
              <a:spcBef>
                <a:spcPts val="0"/>
              </a:spcBef>
              <a:spcAft>
                <a:spcPts val="0"/>
              </a:spcAft>
              <a:buNone/>
            </a:pPr>
            <a:r>
              <a:rPr lang="en"/>
              <a:t>Fantasy Fiction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235250"/>
            <a:ext cx="8368200" cy="110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diaries of Vampires</a:t>
            </a:r>
            <a:endParaRPr/>
          </a:p>
          <a:p>
            <a:pPr indent="0" lvl="0" marL="0" rtl="0" algn="ctr">
              <a:spcBef>
                <a:spcPts val="0"/>
              </a:spcBef>
              <a:spcAft>
                <a:spcPts val="0"/>
              </a:spcAft>
              <a:buNone/>
            </a:pPr>
            <a:r>
              <a:rPr lang="en"/>
              <a:t>By L.J. Smith  </a:t>
            </a:r>
            <a:endParaRPr/>
          </a:p>
        </p:txBody>
      </p:sp>
      <p:sp>
        <p:nvSpPr>
          <p:cNvPr id="70" name="Google Shape;70;p14"/>
          <p:cNvSpPr txBox="1"/>
          <p:nvPr>
            <p:ph idx="1" type="body"/>
          </p:nvPr>
        </p:nvSpPr>
        <p:spPr>
          <a:xfrm>
            <a:off x="4104175" y="1489825"/>
            <a:ext cx="46518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 combination of all fantastic creatures such as vampires, </a:t>
            </a:r>
            <a:r>
              <a:rPr lang="en"/>
              <a:t>witches, and </a:t>
            </a:r>
            <a:r>
              <a:rPr lang="en"/>
              <a:t>werewolves, </a:t>
            </a:r>
            <a:r>
              <a:rPr i="1" lang="en"/>
              <a:t>The Diaries of Vampires </a:t>
            </a:r>
            <a:r>
              <a:rPr lang="en"/>
              <a:t>by L.J. Smith creates the whole new story swing around those powerful three and the love triangle between human, vampires, and werewolves. Vampire literature covers the spectrum of literary work concerned mostly with the subject of vampires. </a:t>
            </a:r>
            <a:endParaRPr/>
          </a:p>
        </p:txBody>
      </p:sp>
      <p:pic>
        <p:nvPicPr>
          <p:cNvPr id="71" name="Google Shape;71;p14"/>
          <p:cNvPicPr preferRelativeResize="0"/>
          <p:nvPr/>
        </p:nvPicPr>
        <p:blipFill>
          <a:blip r:embed="rId3">
            <a:alphaModFix/>
          </a:blip>
          <a:stretch>
            <a:fillRect/>
          </a:stretch>
        </p:blipFill>
        <p:spPr>
          <a:xfrm>
            <a:off x="1140825" y="1489825"/>
            <a:ext cx="2586250" cy="3078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Does Fantasy Fiction Offer?</a:t>
            </a:r>
            <a:endParaRPr/>
          </a:p>
        </p:txBody>
      </p:sp>
      <p:sp>
        <p:nvSpPr>
          <p:cNvPr id="77" name="Google Shape;77;p15"/>
          <p:cNvSpPr txBox="1"/>
          <p:nvPr>
            <p:ph idx="1" type="body"/>
          </p:nvPr>
        </p:nvSpPr>
        <p:spPr>
          <a:xfrm>
            <a:off x="4012325" y="1489825"/>
            <a:ext cx="47439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It offers the chance to see the world from a different angle</a:t>
            </a:r>
            <a:endParaRPr/>
          </a:p>
          <a:p>
            <a:pPr indent="-342900" lvl="0" marL="457200" rtl="0" algn="l">
              <a:spcBef>
                <a:spcPts val="0"/>
              </a:spcBef>
              <a:spcAft>
                <a:spcPts val="0"/>
              </a:spcAft>
              <a:buSzPts val="1800"/>
              <a:buChar char="●"/>
            </a:pPr>
            <a:r>
              <a:rPr lang="en"/>
              <a:t>Always have meaningful messages</a:t>
            </a:r>
            <a:endParaRPr/>
          </a:p>
          <a:p>
            <a:pPr indent="-342900" lvl="0" marL="457200" rtl="0" algn="l">
              <a:spcBef>
                <a:spcPts val="0"/>
              </a:spcBef>
              <a:spcAft>
                <a:spcPts val="0"/>
              </a:spcAft>
              <a:buSzPts val="1800"/>
              <a:buChar char="●"/>
            </a:pPr>
            <a:r>
              <a:rPr lang="en"/>
              <a:t>It tells that love does exist in fantasy world</a:t>
            </a:r>
            <a:endParaRPr/>
          </a:p>
          <a:p>
            <a:pPr indent="-342900" lvl="0" marL="457200" rtl="0" algn="l">
              <a:spcBef>
                <a:spcPts val="0"/>
              </a:spcBef>
              <a:spcAft>
                <a:spcPts val="0"/>
              </a:spcAft>
              <a:buSzPts val="1800"/>
              <a:buChar char="●"/>
            </a:pPr>
            <a:r>
              <a:rPr lang="en"/>
              <a:t>Friendships connect everyone together</a:t>
            </a:r>
            <a:endParaRPr/>
          </a:p>
          <a:p>
            <a:pPr indent="-342900" lvl="0" marL="457200" rtl="0" algn="l">
              <a:spcBef>
                <a:spcPts val="0"/>
              </a:spcBef>
              <a:spcAft>
                <a:spcPts val="0"/>
              </a:spcAft>
              <a:buSzPts val="1800"/>
              <a:buChar char="●"/>
            </a:pPr>
            <a:r>
              <a:rPr lang="en"/>
              <a:t>Family is the top priority</a:t>
            </a:r>
            <a:endParaRPr/>
          </a:p>
          <a:p>
            <a:pPr indent="0" lvl="0" marL="0" rtl="0" algn="l">
              <a:spcBef>
                <a:spcPts val="1600"/>
              </a:spcBef>
              <a:spcAft>
                <a:spcPts val="1600"/>
              </a:spcAft>
              <a:buNone/>
            </a:pPr>
            <a:r>
              <a:t/>
            </a:r>
            <a:endParaRPr/>
          </a:p>
        </p:txBody>
      </p:sp>
      <p:pic>
        <p:nvPicPr>
          <p:cNvPr id="78" name="Google Shape;78;p15"/>
          <p:cNvPicPr preferRelativeResize="0"/>
          <p:nvPr/>
        </p:nvPicPr>
        <p:blipFill>
          <a:blip r:embed="rId3">
            <a:alphaModFix/>
          </a:blip>
          <a:stretch>
            <a:fillRect/>
          </a:stretch>
        </p:blipFill>
        <p:spPr>
          <a:xfrm>
            <a:off x="913650" y="1489825"/>
            <a:ext cx="3021325" cy="3078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500"/>
              <a:t>Harry Potter and The </a:t>
            </a:r>
            <a:r>
              <a:rPr lang="en" sz="2500"/>
              <a:t>Prisoner</a:t>
            </a:r>
            <a:r>
              <a:rPr lang="en" sz="2500"/>
              <a:t> of Azkaban</a:t>
            </a:r>
            <a:endParaRPr sz="2500"/>
          </a:p>
        </p:txBody>
      </p:sp>
      <p:sp>
        <p:nvSpPr>
          <p:cNvPr id="84" name="Google Shape;84;p16"/>
          <p:cNvSpPr txBox="1"/>
          <p:nvPr>
            <p:ph idx="1" type="body"/>
          </p:nvPr>
        </p:nvSpPr>
        <p:spPr>
          <a:xfrm>
            <a:off x="4402800" y="1489825"/>
            <a:ext cx="41841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Fantasy fiction happens to give readers, especially young readers, the ideas of what a wonderful-</a:t>
            </a:r>
            <a:r>
              <a:rPr lang="en"/>
              <a:t>opposite</a:t>
            </a:r>
            <a:r>
              <a:rPr lang="en"/>
              <a:t> world fantasy is and how it can change or control things that reality world can’t ,with magic. Children admire Harry Potter and they want to be like him in one way or another.  </a:t>
            </a:r>
            <a:endParaRPr/>
          </a:p>
        </p:txBody>
      </p:sp>
      <p:pic>
        <p:nvPicPr>
          <p:cNvPr id="85" name="Google Shape;85;p16"/>
          <p:cNvPicPr preferRelativeResize="0"/>
          <p:nvPr/>
        </p:nvPicPr>
        <p:blipFill>
          <a:blip r:embed="rId3">
            <a:alphaModFix/>
          </a:blip>
          <a:stretch>
            <a:fillRect/>
          </a:stretch>
        </p:blipFill>
        <p:spPr>
          <a:xfrm>
            <a:off x="1307775" y="1489825"/>
            <a:ext cx="2463050" cy="3078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Why Fantasy Fiction?</a:t>
            </a:r>
            <a:endParaRPr/>
          </a:p>
        </p:txBody>
      </p:sp>
      <p:sp>
        <p:nvSpPr>
          <p:cNvPr id="91" name="Google Shape;91;p17"/>
          <p:cNvSpPr txBox="1"/>
          <p:nvPr>
            <p:ph idx="1" type="body"/>
          </p:nvPr>
        </p:nvSpPr>
        <p:spPr>
          <a:xfrm>
            <a:off x="387900" y="1489825"/>
            <a:ext cx="8368200" cy="3078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Young readers will absolutely find fantasy fictions much more interesting than any other types of literature. </a:t>
            </a:r>
            <a:endParaRPr sz="1700"/>
          </a:p>
          <a:p>
            <a:pPr indent="-336550" lvl="0" marL="457200" rtl="0" algn="l">
              <a:spcBef>
                <a:spcPts val="0"/>
              </a:spcBef>
              <a:spcAft>
                <a:spcPts val="0"/>
              </a:spcAft>
              <a:buSzPts val="1700"/>
              <a:buChar char="●"/>
            </a:pPr>
            <a:r>
              <a:rPr lang="en" sz="1700"/>
              <a:t>Fantasy fiction is vital for human mind. It begins as a psychological process by which a child learn to fill the gaps between knowledge, reality, experience, and becomes a vital adult coping mechanism. </a:t>
            </a:r>
            <a:endParaRPr sz="1700"/>
          </a:p>
          <a:p>
            <a:pPr indent="-336550" lvl="0" marL="457200" rtl="0" algn="l">
              <a:spcBef>
                <a:spcPts val="0"/>
              </a:spcBef>
              <a:spcAft>
                <a:spcPts val="0"/>
              </a:spcAft>
              <a:buSzPts val="1700"/>
              <a:buChar char="●"/>
            </a:pPr>
            <a:r>
              <a:rPr lang="en" sz="1700"/>
              <a:t>Children are born with the full spectrum of human emotions, wild, exciting, passionate, and raring to go. Young readers are inexperienced and ready to explore their feelings, this is why they need to be scared and fantasy is a “safe” way to do it.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331550"/>
            <a:ext cx="8368200" cy="71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6"/>
                </a:solidFill>
                <a:latin typeface="Playball"/>
                <a:ea typeface="Playball"/>
                <a:cs typeface="Playball"/>
                <a:sym typeface="Playball"/>
              </a:rPr>
              <a:t>Methods to Teach</a:t>
            </a:r>
            <a:endParaRPr>
              <a:solidFill>
                <a:schemeClr val="accent6"/>
              </a:solidFill>
              <a:latin typeface="Playball"/>
              <a:ea typeface="Playball"/>
              <a:cs typeface="Playball"/>
              <a:sym typeface="Playball"/>
            </a:endParaRPr>
          </a:p>
        </p:txBody>
      </p:sp>
      <p:sp>
        <p:nvSpPr>
          <p:cNvPr id="97" name="Google Shape;97;p18"/>
          <p:cNvSpPr txBox="1"/>
          <p:nvPr>
            <p:ph idx="1" type="body"/>
          </p:nvPr>
        </p:nvSpPr>
        <p:spPr>
          <a:xfrm>
            <a:off x="387900" y="1293325"/>
            <a:ext cx="8368200" cy="3603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Introduce the fantasy story and provide a list of new vocabulary from the readings</a:t>
            </a:r>
            <a:endParaRPr/>
          </a:p>
          <a:p>
            <a:pPr indent="-342900" lvl="0" marL="457200" rtl="0" algn="l">
              <a:spcBef>
                <a:spcPts val="0"/>
              </a:spcBef>
              <a:spcAft>
                <a:spcPts val="0"/>
              </a:spcAft>
              <a:buSzPts val="1800"/>
              <a:buAutoNum type="arabicPeriod"/>
            </a:pPr>
            <a:r>
              <a:rPr lang="en"/>
              <a:t>Each student takes turn to read the novel(s)</a:t>
            </a:r>
            <a:endParaRPr/>
          </a:p>
          <a:p>
            <a:pPr indent="-342900" lvl="0" marL="457200" rtl="0" algn="l">
              <a:spcBef>
                <a:spcPts val="0"/>
              </a:spcBef>
              <a:spcAft>
                <a:spcPts val="0"/>
              </a:spcAft>
              <a:buSzPts val="1800"/>
              <a:buAutoNum type="arabicPeriod"/>
            </a:pPr>
            <a:r>
              <a:rPr lang="en"/>
              <a:t>Divide students into groups and give each group an important chapter/passage to discuss</a:t>
            </a:r>
            <a:endParaRPr/>
          </a:p>
          <a:p>
            <a:pPr indent="-342900" lvl="0" marL="457200" rtl="0" algn="l">
              <a:spcBef>
                <a:spcPts val="0"/>
              </a:spcBef>
              <a:spcAft>
                <a:spcPts val="0"/>
              </a:spcAft>
              <a:buSzPts val="1800"/>
              <a:buAutoNum type="arabicPeriod"/>
            </a:pPr>
            <a:r>
              <a:rPr lang="en"/>
              <a:t>Identify the main theme, how it implies, and the message each chapter/passage gives </a:t>
            </a:r>
            <a:endParaRPr/>
          </a:p>
          <a:p>
            <a:pPr indent="-342900" lvl="0" marL="457200" rtl="0" algn="l">
              <a:spcBef>
                <a:spcPts val="0"/>
              </a:spcBef>
              <a:spcAft>
                <a:spcPts val="0"/>
              </a:spcAft>
              <a:buSzPts val="1800"/>
              <a:buAutoNum type="arabicPeriod"/>
            </a:pPr>
            <a:r>
              <a:rPr lang="en"/>
              <a:t>Share ideas with the class</a:t>
            </a:r>
            <a:endParaRPr/>
          </a:p>
          <a:p>
            <a:pPr indent="-342900" lvl="0" marL="457200" rtl="0" algn="l">
              <a:spcBef>
                <a:spcPts val="0"/>
              </a:spcBef>
              <a:spcAft>
                <a:spcPts val="0"/>
              </a:spcAft>
              <a:buSzPts val="1800"/>
              <a:buAutoNum type="arabicPeriod"/>
            </a:pPr>
            <a:r>
              <a:rPr lang="en"/>
              <a:t>30-minute in class essay: what did you learn from reading the novel? Pick one quote from the reading and explain why it’s significant. Who plays the important role in the readings?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87900" y="326650"/>
            <a:ext cx="8368200" cy="85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Others Fantasy Stories</a:t>
            </a:r>
            <a:endParaRPr/>
          </a:p>
        </p:txBody>
      </p:sp>
      <p:pic>
        <p:nvPicPr>
          <p:cNvPr id="103" name="Google Shape;103;p19"/>
          <p:cNvPicPr preferRelativeResize="0"/>
          <p:nvPr/>
        </p:nvPicPr>
        <p:blipFill>
          <a:blip r:embed="rId3">
            <a:alphaModFix/>
          </a:blip>
          <a:stretch>
            <a:fillRect/>
          </a:stretch>
        </p:blipFill>
        <p:spPr>
          <a:xfrm>
            <a:off x="387900" y="1489825"/>
            <a:ext cx="1278425" cy="1961650"/>
          </a:xfrm>
          <a:prstGeom prst="rect">
            <a:avLst/>
          </a:prstGeom>
          <a:noFill/>
          <a:ln>
            <a:noFill/>
          </a:ln>
        </p:spPr>
      </p:pic>
      <p:pic>
        <p:nvPicPr>
          <p:cNvPr id="104" name="Google Shape;104;p19"/>
          <p:cNvPicPr preferRelativeResize="0"/>
          <p:nvPr/>
        </p:nvPicPr>
        <p:blipFill>
          <a:blip r:embed="rId4">
            <a:alphaModFix/>
          </a:blip>
          <a:stretch>
            <a:fillRect/>
          </a:stretch>
        </p:blipFill>
        <p:spPr>
          <a:xfrm>
            <a:off x="1976075" y="1489825"/>
            <a:ext cx="1420174" cy="1961648"/>
          </a:xfrm>
          <a:prstGeom prst="rect">
            <a:avLst/>
          </a:prstGeom>
          <a:noFill/>
          <a:ln>
            <a:noFill/>
          </a:ln>
        </p:spPr>
      </p:pic>
      <p:pic>
        <p:nvPicPr>
          <p:cNvPr id="105" name="Google Shape;105;p19"/>
          <p:cNvPicPr preferRelativeResize="0"/>
          <p:nvPr/>
        </p:nvPicPr>
        <p:blipFill>
          <a:blip r:embed="rId5">
            <a:alphaModFix/>
          </a:blip>
          <a:stretch>
            <a:fillRect/>
          </a:stretch>
        </p:blipFill>
        <p:spPr>
          <a:xfrm>
            <a:off x="3705988" y="1489825"/>
            <a:ext cx="1391549" cy="1961651"/>
          </a:xfrm>
          <a:prstGeom prst="rect">
            <a:avLst/>
          </a:prstGeom>
          <a:noFill/>
          <a:ln>
            <a:noFill/>
          </a:ln>
        </p:spPr>
      </p:pic>
      <p:pic>
        <p:nvPicPr>
          <p:cNvPr id="106" name="Google Shape;106;p19"/>
          <p:cNvPicPr preferRelativeResize="0"/>
          <p:nvPr/>
        </p:nvPicPr>
        <p:blipFill>
          <a:blip r:embed="rId6">
            <a:alphaModFix/>
          </a:blip>
          <a:stretch>
            <a:fillRect/>
          </a:stretch>
        </p:blipFill>
        <p:spPr>
          <a:xfrm>
            <a:off x="5442100" y="1489825"/>
            <a:ext cx="1449474" cy="1961647"/>
          </a:xfrm>
          <a:prstGeom prst="rect">
            <a:avLst/>
          </a:prstGeom>
          <a:noFill/>
          <a:ln>
            <a:noFill/>
          </a:ln>
        </p:spPr>
      </p:pic>
      <p:pic>
        <p:nvPicPr>
          <p:cNvPr id="107" name="Google Shape;107;p19"/>
          <p:cNvPicPr preferRelativeResize="0"/>
          <p:nvPr/>
        </p:nvPicPr>
        <p:blipFill>
          <a:blip r:embed="rId7">
            <a:alphaModFix/>
          </a:blip>
          <a:stretch>
            <a:fillRect/>
          </a:stretch>
        </p:blipFill>
        <p:spPr>
          <a:xfrm>
            <a:off x="7233650" y="1489825"/>
            <a:ext cx="1502600" cy="1961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