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66" r:id="rId5"/>
    <p:sldId id="268" r:id="rId6"/>
    <p:sldId id="272" r:id="rId7"/>
    <p:sldId id="269" r:id="rId8"/>
    <p:sldId id="270" r:id="rId9"/>
    <p:sldId id="271"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1"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69BD5-665F-4DD3-95C2-570E5AE69A59}" type="datetimeFigureOut">
              <a:rPr lang="en-US" smtClean="0"/>
              <a:t>5/13/2016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FF443-48A1-445F-9E75-FCB18743A409}" type="slidenum">
              <a:rPr lang="en-US" smtClean="0"/>
              <a:t>‹#›</a:t>
            </a:fld>
            <a:endParaRPr lang="en-US"/>
          </a:p>
        </p:txBody>
      </p:sp>
    </p:spTree>
    <p:extLst>
      <p:ext uri="{BB962C8B-B14F-4D97-AF65-F5344CB8AC3E}">
        <p14:creationId xmlns:p14="http://schemas.microsoft.com/office/powerpoint/2010/main" val="2465395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5/13/2016 6:34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30114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5/13/2016 6:34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063870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youtu.be/0Rnq1NpHdm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Last class before final exam</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5/11/16</a:t>
            </a:r>
          </a:p>
          <a:p>
            <a:r>
              <a:rPr lang="en-US" dirty="0" smtClean="0"/>
              <a:t>Intro Health Stats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on 5/16/16</a:t>
            </a:r>
            <a:endParaRPr lang="en-US" dirty="0"/>
          </a:p>
        </p:txBody>
      </p:sp>
      <p:sp>
        <p:nvSpPr>
          <p:cNvPr id="3" name="Subtitle 2"/>
          <p:cNvSpPr>
            <a:spLocks noGrp="1"/>
          </p:cNvSpPr>
          <p:nvPr>
            <p:ph idx="1"/>
          </p:nvPr>
        </p:nvSpPr>
        <p:spPr>
          <a:xfrm>
            <a:off x="381000" y="1412875"/>
            <a:ext cx="8382000" cy="2412968"/>
          </a:xfrm>
        </p:spPr>
        <p:txBody>
          <a:bodyPr/>
          <a:lstStyle/>
          <a:p>
            <a:pPr lvl="0"/>
            <a:r>
              <a:rPr lang="en-US" dirty="0" smtClean="0"/>
              <a:t>Same format and rules as other exams</a:t>
            </a:r>
          </a:p>
          <a:p>
            <a:r>
              <a:rPr lang="en-US" b="1" u="sng" dirty="0" smtClean="0"/>
              <a:t>One</a:t>
            </a:r>
            <a:r>
              <a:rPr lang="en-US" b="1" dirty="0" smtClean="0"/>
              <a:t> </a:t>
            </a:r>
            <a:r>
              <a:rPr lang="en-US" dirty="0" smtClean="0"/>
              <a:t>4x6 cheat sheet (second blank card distributed so you can create a draft version)</a:t>
            </a:r>
          </a:p>
          <a:p>
            <a:r>
              <a:rPr lang="en-US" dirty="0" smtClean="0"/>
              <a:t>After exam party starting at 12:30 @ 4</a:t>
            </a:r>
            <a:r>
              <a:rPr lang="en-US" baseline="30000" dirty="0" smtClean="0"/>
              <a:t>th</a:t>
            </a:r>
            <a:r>
              <a:rPr lang="en-US" dirty="0" smtClean="0"/>
              <a:t> St. Pizza – 4</a:t>
            </a:r>
            <a:r>
              <a:rPr lang="en-US" baseline="30000" dirty="0" smtClean="0"/>
              <a:t>th</a:t>
            </a:r>
            <a:r>
              <a:rPr lang="en-US" dirty="0" smtClean="0"/>
              <a:t> and Santa Clara</a:t>
            </a:r>
          </a:p>
        </p:txBody>
      </p:sp>
      <p:pic>
        <p:nvPicPr>
          <p:cNvPr id="4" name="Picture 3"/>
          <p:cNvPicPr>
            <a:picLocks noChangeAspect="1"/>
          </p:cNvPicPr>
          <p:nvPr/>
        </p:nvPicPr>
        <p:blipFill>
          <a:blip r:embed="rId2"/>
          <a:stretch>
            <a:fillRect/>
          </a:stretch>
        </p:blipFill>
        <p:spPr>
          <a:xfrm>
            <a:off x="3048000" y="3825843"/>
            <a:ext cx="2914650" cy="2362200"/>
          </a:xfrm>
          <a:prstGeom prst="rect">
            <a:avLst/>
          </a:prstGeom>
        </p:spPr>
      </p:pic>
    </p:spTree>
    <p:extLst>
      <p:ext uri="{BB962C8B-B14F-4D97-AF65-F5344CB8AC3E}">
        <p14:creationId xmlns:p14="http://schemas.microsoft.com/office/powerpoint/2010/main" val="20736308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a:t>
            </a:r>
            <a:endParaRPr lang="en-US" dirty="0"/>
          </a:p>
        </p:txBody>
      </p:sp>
      <p:sp>
        <p:nvSpPr>
          <p:cNvPr id="3" name="Text Placeholder 2"/>
          <p:cNvSpPr>
            <a:spLocks noGrp="1"/>
          </p:cNvSpPr>
          <p:nvPr>
            <p:ph type="body" sz="quarter" idx="10"/>
          </p:nvPr>
        </p:nvSpPr>
        <p:spPr>
          <a:xfrm>
            <a:off x="381000" y="1411552"/>
            <a:ext cx="8382000" cy="894604"/>
          </a:xfrm>
        </p:spPr>
        <p:txBody>
          <a:bodyPr/>
          <a:lstStyle/>
          <a:p>
            <a:r>
              <a:rPr lang="en-US" u="sng" dirty="0" smtClean="0"/>
              <a:t>Everything</a:t>
            </a:r>
            <a:r>
              <a:rPr lang="en-US" dirty="0" smtClean="0"/>
              <a:t> since week 10 (includes Law of Farm, Murphy’s Law, self-correction, etc.)</a:t>
            </a:r>
          </a:p>
        </p:txBody>
      </p:sp>
      <p:pic>
        <p:nvPicPr>
          <p:cNvPr id="6" name="Picture 5"/>
          <p:cNvPicPr>
            <a:picLocks noChangeAspect="1"/>
          </p:cNvPicPr>
          <p:nvPr/>
        </p:nvPicPr>
        <p:blipFill>
          <a:blip r:embed="rId2"/>
          <a:stretch>
            <a:fillRect/>
          </a:stretch>
        </p:blipFill>
        <p:spPr>
          <a:xfrm>
            <a:off x="304800" y="3352800"/>
            <a:ext cx="8637444" cy="2286000"/>
          </a:xfrm>
          <a:prstGeom prst="rect">
            <a:avLst/>
          </a:prstGeom>
        </p:spPr>
      </p:pic>
    </p:spTree>
    <p:extLst>
      <p:ext uri="{BB962C8B-B14F-4D97-AF65-F5344CB8AC3E}">
        <p14:creationId xmlns:p14="http://schemas.microsoft.com/office/powerpoint/2010/main" val="5058612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Review HW8</a:t>
            </a:r>
            <a:endParaRPr lang="en-US" dirty="0"/>
          </a:p>
        </p:txBody>
      </p:sp>
      <p:sp>
        <p:nvSpPr>
          <p:cNvPr id="3" name="Text Placeholder 2"/>
          <p:cNvSpPr>
            <a:spLocks noGrp="1"/>
          </p:cNvSpPr>
          <p:nvPr>
            <p:ph type="body" sz="quarter" idx="10"/>
          </p:nvPr>
        </p:nvSpPr>
        <p:spPr>
          <a:xfrm>
            <a:off x="381000" y="1066800"/>
            <a:ext cx="8382000" cy="1436291"/>
          </a:xfrm>
        </p:spPr>
        <p:txBody>
          <a:bodyPr/>
          <a:lstStyle/>
          <a:p>
            <a:r>
              <a:rPr lang="en-US" dirty="0" smtClean="0"/>
              <a:t>I can tell you are being pulled in 25 different directions</a:t>
            </a:r>
          </a:p>
          <a:p>
            <a:r>
              <a:rPr lang="en-US" dirty="0" smtClean="0"/>
              <a:t>So first we must calm down and focus</a:t>
            </a:r>
          </a:p>
        </p:txBody>
      </p:sp>
      <p:pic>
        <p:nvPicPr>
          <p:cNvPr id="4" name="Picture 3"/>
          <p:cNvPicPr>
            <a:picLocks noChangeAspect="1"/>
          </p:cNvPicPr>
          <p:nvPr/>
        </p:nvPicPr>
        <p:blipFill>
          <a:blip r:embed="rId2"/>
          <a:stretch>
            <a:fillRect/>
          </a:stretch>
        </p:blipFill>
        <p:spPr>
          <a:xfrm>
            <a:off x="1752600" y="2514600"/>
            <a:ext cx="5105400" cy="3824121"/>
          </a:xfrm>
          <a:prstGeom prst="rect">
            <a:avLst/>
          </a:prstGeom>
        </p:spPr>
      </p:pic>
    </p:spTree>
    <p:extLst>
      <p:ext uri="{BB962C8B-B14F-4D97-AF65-F5344CB8AC3E}">
        <p14:creationId xmlns:p14="http://schemas.microsoft.com/office/powerpoint/2010/main" val="16030462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1747"/>
          </a:xfrm>
        </p:spPr>
        <p:txBody>
          <a:bodyPr/>
          <a:lstStyle/>
          <a:p>
            <a:r>
              <a:rPr lang="en-US" sz="5400" dirty="0" smtClean="0"/>
              <a:t>HW8 Question 8.2</a:t>
            </a:r>
            <a:endParaRPr lang="en-US" sz="5400" dirty="0"/>
          </a:p>
        </p:txBody>
      </p:sp>
      <p:sp>
        <p:nvSpPr>
          <p:cNvPr id="3" name="Text Placeholder 2"/>
          <p:cNvSpPr>
            <a:spLocks noGrp="1"/>
          </p:cNvSpPr>
          <p:nvPr>
            <p:ph type="body" sz="quarter" idx="10"/>
          </p:nvPr>
        </p:nvSpPr>
        <p:spPr>
          <a:xfrm>
            <a:off x="381000" y="1143000"/>
            <a:ext cx="8382000" cy="5346079"/>
          </a:xfrm>
        </p:spPr>
        <p:txBody>
          <a:bodyPr/>
          <a:lstStyle/>
          <a:p>
            <a:pPr marL="0" indent="0">
              <a:buNone/>
            </a:pPr>
            <a:r>
              <a:rPr lang="en-US" sz="3000" dirty="0" smtClean="0"/>
              <a:t>(A</a:t>
            </a:r>
            <a:r>
              <a:rPr lang="en-US" sz="3000" dirty="0"/>
              <a:t>) </a:t>
            </a:r>
            <a:r>
              <a:rPr lang="en-US" sz="3000" dirty="0" smtClean="0"/>
              <a:t>A </a:t>
            </a:r>
            <a:r>
              <a:rPr lang="en-US" sz="3000" dirty="0"/>
              <a:t>researcher compares needle stick injuries from community-based </a:t>
            </a:r>
            <a:r>
              <a:rPr lang="en-US" sz="3000" dirty="0" smtClean="0"/>
              <a:t>and </a:t>
            </a:r>
            <a:r>
              <a:rPr lang="en-US" sz="3000" dirty="0"/>
              <a:t>tertiary-care hospitals. </a:t>
            </a:r>
            <a:endParaRPr lang="en-US" sz="3000" dirty="0" smtClean="0"/>
          </a:p>
          <a:p>
            <a:pPr marL="0" indent="0">
              <a:buNone/>
            </a:pPr>
            <a:r>
              <a:rPr lang="en-US" sz="3600" dirty="0" smtClean="0"/>
              <a:t>ANS (A): Independent samples</a:t>
            </a:r>
            <a:endParaRPr lang="en-US" sz="3600" dirty="0"/>
          </a:p>
          <a:p>
            <a:pPr marL="0" indent="0">
              <a:buNone/>
            </a:pPr>
            <a:r>
              <a:rPr lang="en-US" sz="3000" dirty="0"/>
              <a:t>(B) A technician </a:t>
            </a:r>
            <a:r>
              <a:rPr lang="en-US" sz="3000" dirty="0" smtClean="0"/>
              <a:t>… takes </a:t>
            </a:r>
            <a:r>
              <a:rPr lang="en-US" sz="3000" dirty="0"/>
              <a:t>10 measurement of </a:t>
            </a:r>
            <a:r>
              <a:rPr lang="en-US" sz="3000" dirty="0" smtClean="0"/>
              <a:t>a specimen and compares </a:t>
            </a:r>
            <a:r>
              <a:rPr lang="en-US" sz="3000" dirty="0"/>
              <a:t>it to </a:t>
            </a:r>
            <a:r>
              <a:rPr lang="en-US" sz="3000" dirty="0" smtClean="0"/>
              <a:t>its known concentration.</a:t>
            </a:r>
          </a:p>
          <a:p>
            <a:pPr marL="0" indent="0">
              <a:buNone/>
            </a:pPr>
            <a:r>
              <a:rPr lang="en-US" sz="3600" dirty="0" smtClean="0"/>
              <a:t>ANS (B): Single sample</a:t>
            </a:r>
            <a:endParaRPr lang="en-US" sz="3600" dirty="0"/>
          </a:p>
          <a:p>
            <a:pPr marL="0" indent="0">
              <a:buNone/>
            </a:pPr>
            <a:r>
              <a:rPr lang="en-US" sz="3000" dirty="0" smtClean="0"/>
              <a:t>(</a:t>
            </a:r>
            <a:r>
              <a:rPr lang="en-US" sz="3000" dirty="0"/>
              <a:t>C)  A lab technician compares a new method of testing water to an established method by comparing 10 specimens using each method</a:t>
            </a:r>
            <a:r>
              <a:rPr lang="en-US" sz="3000" dirty="0" smtClean="0"/>
              <a:t>.</a:t>
            </a:r>
          </a:p>
          <a:p>
            <a:pPr marL="0" indent="0">
              <a:buNone/>
            </a:pPr>
            <a:r>
              <a:rPr lang="en-US" sz="3600" dirty="0" smtClean="0"/>
              <a:t>ANS (C): Paired samples</a:t>
            </a:r>
            <a:endParaRPr lang="en-US" sz="3600" dirty="0"/>
          </a:p>
        </p:txBody>
      </p:sp>
    </p:spTree>
    <p:extLst>
      <p:ext uri="{BB962C8B-B14F-4D97-AF65-F5344CB8AC3E}">
        <p14:creationId xmlns:p14="http://schemas.microsoft.com/office/powerpoint/2010/main" val="20254639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27280"/>
            <a:ext cx="8382000" cy="997196"/>
          </a:xfrm>
        </p:spPr>
        <p:txBody>
          <a:bodyPr/>
          <a:lstStyle/>
          <a:p>
            <a:r>
              <a:rPr lang="en-US" sz="3600" dirty="0" smtClean="0"/>
              <a:t>Consider the research question below: 3 sampling </a:t>
            </a:r>
            <a:r>
              <a:rPr lang="en-US" sz="3600" dirty="0" smtClean="0"/>
              <a:t>possibilities: single, </a:t>
            </a:r>
            <a:r>
              <a:rPr lang="en-US" sz="3600" dirty="0" smtClean="0"/>
              <a:t>paired, or independent</a:t>
            </a:r>
            <a:r>
              <a:rPr lang="en-US" sz="3600" dirty="0" smtClean="0"/>
              <a:t>? </a:t>
            </a:r>
            <a:endParaRPr lang="en-US" sz="3600" dirty="0"/>
          </a:p>
        </p:txBody>
      </p:sp>
      <p:sp>
        <p:nvSpPr>
          <p:cNvPr id="3" name="Text Placeholder 2"/>
          <p:cNvSpPr>
            <a:spLocks noGrp="1"/>
          </p:cNvSpPr>
          <p:nvPr>
            <p:ph type="body" sz="quarter" idx="10"/>
          </p:nvPr>
        </p:nvSpPr>
        <p:spPr>
          <a:xfrm>
            <a:off x="381000" y="2895600"/>
            <a:ext cx="8382000" cy="3348609"/>
          </a:xfrm>
        </p:spPr>
        <p:txBody>
          <a:bodyPr/>
          <a:lstStyle/>
          <a:p>
            <a:pPr marL="0" indent="0">
              <a:buNone/>
            </a:pPr>
            <a:r>
              <a:rPr lang="en-US" sz="2400" dirty="0" smtClean="0"/>
              <a:t>(A) Men taking </a:t>
            </a:r>
            <a:r>
              <a:rPr lang="en-US" sz="2800" b="1" dirty="0" smtClean="0"/>
              <a:t>testosterone replacement therapy (TRT) </a:t>
            </a:r>
            <a:r>
              <a:rPr lang="en-US" sz="2400" dirty="0" smtClean="0"/>
              <a:t>are followed to see if have a heart attack.</a:t>
            </a:r>
          </a:p>
          <a:p>
            <a:pPr marL="0" indent="0">
              <a:buNone/>
            </a:pPr>
            <a:endParaRPr lang="en-US" sz="2400" dirty="0" smtClean="0"/>
          </a:p>
          <a:p>
            <a:pPr marL="0" indent="0">
              <a:buNone/>
            </a:pPr>
            <a:r>
              <a:rPr lang="en-US" sz="2400" dirty="0" smtClean="0"/>
              <a:t>(B) Men taking TRT and men not taking TRT are followed to see if they have a heart attack.</a:t>
            </a:r>
          </a:p>
          <a:p>
            <a:pPr marL="0" indent="0">
              <a:buNone/>
            </a:pPr>
            <a:endParaRPr lang="en-US" sz="2400" dirty="0"/>
          </a:p>
          <a:p>
            <a:pPr marL="0" indent="0">
              <a:buNone/>
            </a:pPr>
            <a:r>
              <a:rPr lang="en-US" sz="2400" dirty="0" smtClean="0"/>
              <a:t>(C) Men taking TRT are matched to men not taking TRT with matching on age, region, and comorbid conditions. Men are followed to see if they have a heart attack.</a:t>
            </a:r>
            <a:endParaRPr lang="en-US" sz="2400" dirty="0"/>
          </a:p>
        </p:txBody>
      </p:sp>
      <p:pic>
        <p:nvPicPr>
          <p:cNvPr id="4" name="Picture 3"/>
          <p:cNvPicPr>
            <a:picLocks noChangeAspect="1"/>
          </p:cNvPicPr>
          <p:nvPr/>
        </p:nvPicPr>
        <p:blipFill>
          <a:blip r:embed="rId2"/>
          <a:stretch>
            <a:fillRect/>
          </a:stretch>
        </p:blipFill>
        <p:spPr>
          <a:xfrm>
            <a:off x="990600" y="1447800"/>
            <a:ext cx="6400800" cy="1281284"/>
          </a:xfrm>
          <a:prstGeom prst="rect">
            <a:avLst/>
          </a:prstGeom>
        </p:spPr>
      </p:pic>
    </p:spTree>
    <p:extLst>
      <p:ext uri="{BB962C8B-B14F-4D97-AF65-F5344CB8AC3E}">
        <p14:creationId xmlns:p14="http://schemas.microsoft.com/office/powerpoint/2010/main" val="41761099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41906"/>
          </a:xfrm>
        </p:spPr>
        <p:txBody>
          <a:bodyPr/>
          <a:lstStyle/>
          <a:p>
            <a:r>
              <a:rPr lang="en-US" dirty="0" smtClean="0"/>
              <a:t>Do we need to review how to do a boxplot? </a:t>
            </a:r>
            <a:r>
              <a:rPr lang="en-US" dirty="0" smtClean="0">
                <a:sym typeface="Wingdings"/>
              </a:rPr>
              <a:t> standing/walking obese</a:t>
            </a:r>
            <a:endParaRPr lang="en-US" dirty="0"/>
          </a:p>
        </p:txBody>
      </p:sp>
      <p:sp>
        <p:nvSpPr>
          <p:cNvPr id="4" name="Rectangle 3"/>
          <p:cNvSpPr/>
          <p:nvPr/>
        </p:nvSpPr>
        <p:spPr>
          <a:xfrm>
            <a:off x="3276600" y="1676400"/>
            <a:ext cx="3124200" cy="4832092"/>
          </a:xfrm>
          <a:prstGeom prst="rect">
            <a:avLst/>
          </a:prstGeom>
        </p:spPr>
        <p:txBody>
          <a:bodyPr wrap="square">
            <a:spAutoFit/>
          </a:bodyPr>
          <a:lstStyle/>
          <a:p>
            <a:r>
              <a:rPr lang="en-US" sz="2800" dirty="0" smtClean="0"/>
              <a:t>Any </a:t>
            </a:r>
            <a:r>
              <a:rPr lang="en-US" sz="2800" dirty="0" smtClean="0"/>
              <a:t>outside values?</a:t>
            </a:r>
            <a:endParaRPr lang="en-US" sz="2800" dirty="0"/>
          </a:p>
          <a:p>
            <a:r>
              <a:rPr lang="en-US" sz="2800" dirty="0" smtClean="0"/>
              <a:t>456.6 </a:t>
            </a:r>
            <a:r>
              <a:rPr lang="en-US" sz="2400" dirty="0" smtClean="0"/>
              <a:t>– outside lower</a:t>
            </a:r>
            <a:endParaRPr lang="en-US" sz="2800" dirty="0" smtClean="0"/>
          </a:p>
          <a:p>
            <a:r>
              <a:rPr lang="en-US" sz="2800" dirty="0"/>
              <a:t>463.3 </a:t>
            </a:r>
            <a:r>
              <a:rPr lang="en-US" sz="2400" dirty="0"/>
              <a:t>– outside lower</a:t>
            </a:r>
            <a:endParaRPr lang="en-US" sz="2400" dirty="0"/>
          </a:p>
          <a:p>
            <a:r>
              <a:rPr lang="en-US" sz="2800" dirty="0" smtClean="0"/>
              <a:t>567.6 </a:t>
            </a:r>
            <a:r>
              <a:rPr lang="en-US" sz="2400" dirty="0" smtClean="0"/>
              <a:t>– inside lower</a:t>
            </a:r>
            <a:endParaRPr lang="en-US" sz="2800" dirty="0"/>
          </a:p>
          <a:p>
            <a:r>
              <a:rPr lang="en-US" sz="2800" dirty="0"/>
              <a:t>567.6</a:t>
            </a:r>
          </a:p>
          <a:p>
            <a:r>
              <a:rPr lang="en-US" sz="2800" dirty="0"/>
              <a:t>572.8</a:t>
            </a:r>
          </a:p>
          <a:p>
            <a:r>
              <a:rPr lang="en-US" sz="2800" dirty="0"/>
              <a:t>578.7</a:t>
            </a:r>
          </a:p>
          <a:p>
            <a:r>
              <a:rPr lang="en-US" sz="2800" dirty="0"/>
              <a:t>591.4</a:t>
            </a:r>
          </a:p>
          <a:p>
            <a:r>
              <a:rPr lang="en-US" sz="2800" dirty="0" smtClean="0"/>
              <a:t>621.3 </a:t>
            </a:r>
          </a:p>
          <a:p>
            <a:r>
              <a:rPr lang="en-US" sz="2800" dirty="0" smtClean="0"/>
              <a:t>646.2</a:t>
            </a:r>
            <a:endParaRPr lang="en-US" sz="2800" dirty="0"/>
          </a:p>
          <a:p>
            <a:r>
              <a:rPr lang="en-US" sz="2800" dirty="0" smtClean="0"/>
              <a:t>646.3 </a:t>
            </a:r>
            <a:r>
              <a:rPr lang="en-US" sz="2400" dirty="0" smtClean="0"/>
              <a:t>– inside upper</a:t>
            </a:r>
            <a:endParaRPr lang="en-US" sz="2400" baseline="-25000" dirty="0"/>
          </a:p>
        </p:txBody>
      </p:sp>
      <p:sp>
        <p:nvSpPr>
          <p:cNvPr id="5" name="Rectangle 4"/>
          <p:cNvSpPr/>
          <p:nvPr/>
        </p:nvSpPr>
        <p:spPr>
          <a:xfrm>
            <a:off x="304800" y="1752600"/>
            <a:ext cx="2667000" cy="4154983"/>
          </a:xfrm>
          <a:prstGeom prst="rect">
            <a:avLst/>
          </a:prstGeom>
        </p:spPr>
        <p:txBody>
          <a:bodyPr wrap="square">
            <a:spAutoFit/>
          </a:bodyPr>
          <a:lstStyle/>
          <a:p>
            <a:r>
              <a:rPr lang="en-US" sz="2800" u="sng" dirty="0" smtClean="0"/>
              <a:t>Obese (group 2)</a:t>
            </a:r>
          </a:p>
          <a:p>
            <a:r>
              <a:rPr lang="en-US" sz="2800" dirty="0" smtClean="0"/>
              <a:t>Q0</a:t>
            </a:r>
            <a:r>
              <a:rPr lang="en-US" sz="2800" dirty="0"/>
              <a:t>	</a:t>
            </a:r>
            <a:r>
              <a:rPr lang="en-US" sz="2800" dirty="0" smtClean="0"/>
              <a:t>456.6</a:t>
            </a:r>
            <a:endParaRPr lang="en-US" sz="2800" dirty="0"/>
          </a:p>
          <a:p>
            <a:r>
              <a:rPr lang="en-US" sz="2800" dirty="0"/>
              <a:t>Q1	</a:t>
            </a:r>
            <a:r>
              <a:rPr lang="en-US" sz="2800" dirty="0" smtClean="0"/>
              <a:t>567.6</a:t>
            </a:r>
            <a:endParaRPr lang="en-US" sz="2800" dirty="0"/>
          </a:p>
          <a:p>
            <a:r>
              <a:rPr lang="en-US" sz="2800" dirty="0"/>
              <a:t>Q2	</a:t>
            </a:r>
            <a:r>
              <a:rPr lang="en-US" sz="2800" dirty="0" smtClean="0"/>
              <a:t>575.8</a:t>
            </a:r>
            <a:endParaRPr lang="en-US" sz="2800" dirty="0"/>
          </a:p>
          <a:p>
            <a:r>
              <a:rPr lang="en-US" sz="2800" dirty="0"/>
              <a:t>Q3	</a:t>
            </a:r>
            <a:r>
              <a:rPr lang="en-US" sz="2800" dirty="0" smtClean="0"/>
              <a:t>621.3</a:t>
            </a:r>
            <a:endParaRPr lang="en-US" sz="2800" dirty="0"/>
          </a:p>
          <a:p>
            <a:r>
              <a:rPr lang="en-US" sz="2800" dirty="0"/>
              <a:t>Q4	</a:t>
            </a:r>
            <a:r>
              <a:rPr lang="en-US" sz="2800" dirty="0" smtClean="0"/>
              <a:t>646.3</a:t>
            </a:r>
            <a:endParaRPr lang="en-US" sz="2800" dirty="0"/>
          </a:p>
          <a:p>
            <a:endParaRPr lang="en-US" sz="3200" dirty="0" smtClean="0"/>
          </a:p>
          <a:p>
            <a:r>
              <a:rPr lang="en-US" sz="3200" dirty="0" smtClean="0"/>
              <a:t>F</a:t>
            </a:r>
            <a:r>
              <a:rPr lang="en-US" sz="3200" baseline="-25000" dirty="0" smtClean="0"/>
              <a:t>L</a:t>
            </a:r>
            <a:r>
              <a:rPr lang="en-US" sz="3200" dirty="0"/>
              <a:t>	</a:t>
            </a:r>
            <a:r>
              <a:rPr lang="en-US" sz="3200" dirty="0" smtClean="0"/>
              <a:t>487.05</a:t>
            </a:r>
            <a:endParaRPr lang="en-US" sz="3200" dirty="0"/>
          </a:p>
          <a:p>
            <a:r>
              <a:rPr lang="en-US" sz="3200" dirty="0" smtClean="0"/>
              <a:t>F</a:t>
            </a:r>
            <a:r>
              <a:rPr lang="en-US" sz="3200" baseline="-25000" dirty="0" smtClean="0"/>
              <a:t>U</a:t>
            </a:r>
            <a:r>
              <a:rPr lang="en-US" sz="3200" dirty="0"/>
              <a:t>	</a:t>
            </a:r>
            <a:r>
              <a:rPr lang="en-US" sz="3200" dirty="0" smtClean="0"/>
              <a:t>701.85</a:t>
            </a:r>
            <a:endParaRPr lang="en-US" sz="3200" dirty="0"/>
          </a:p>
        </p:txBody>
      </p:sp>
      <p:pic>
        <p:nvPicPr>
          <p:cNvPr id="8" name="Picture 7"/>
          <p:cNvPicPr>
            <a:picLocks noChangeAspect="1"/>
          </p:cNvPicPr>
          <p:nvPr/>
        </p:nvPicPr>
        <p:blipFill>
          <a:blip r:embed="rId2"/>
          <a:stretch>
            <a:fillRect/>
          </a:stretch>
        </p:blipFill>
        <p:spPr>
          <a:xfrm>
            <a:off x="6656754" y="1905000"/>
            <a:ext cx="988646" cy="4610100"/>
          </a:xfrm>
          <a:prstGeom prst="rect">
            <a:avLst/>
          </a:prstGeom>
        </p:spPr>
      </p:pic>
      <p:pic>
        <p:nvPicPr>
          <p:cNvPr id="9" name="Picture 8"/>
          <p:cNvPicPr>
            <a:picLocks noChangeAspect="1"/>
          </p:cNvPicPr>
          <p:nvPr/>
        </p:nvPicPr>
        <p:blipFill>
          <a:blip r:embed="rId3"/>
          <a:stretch>
            <a:fillRect/>
          </a:stretch>
        </p:blipFill>
        <p:spPr>
          <a:xfrm>
            <a:off x="7862276" y="2426676"/>
            <a:ext cx="913423" cy="4126523"/>
          </a:xfrm>
          <a:prstGeom prst="rect">
            <a:avLst/>
          </a:prstGeom>
        </p:spPr>
      </p:pic>
    </p:spTree>
    <p:extLst>
      <p:ext uri="{BB962C8B-B14F-4D97-AF65-F5344CB8AC3E}">
        <p14:creationId xmlns:p14="http://schemas.microsoft.com/office/powerpoint/2010/main" val="17191233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9805"/>
            <a:ext cx="7772400" cy="1523494"/>
          </a:xfrm>
        </p:spPr>
        <p:txBody>
          <a:bodyPr/>
          <a:lstStyle/>
          <a:p>
            <a:r>
              <a:rPr lang="en-US" dirty="0" smtClean="0"/>
              <a:t>+/- Interpretation of scientific studies (John Oliver, comedian)</a:t>
            </a:r>
            <a:endParaRPr lang="en-US" dirty="0"/>
          </a:p>
        </p:txBody>
      </p:sp>
      <p:sp>
        <p:nvSpPr>
          <p:cNvPr id="4" name="Text Placeholder 3"/>
          <p:cNvSpPr>
            <a:spLocks noGrp="1"/>
          </p:cNvSpPr>
          <p:nvPr>
            <p:ph type="body" sz="quarter" idx="10"/>
          </p:nvPr>
        </p:nvSpPr>
        <p:spPr>
          <a:xfrm>
            <a:off x="744967" y="3124200"/>
            <a:ext cx="7690114" cy="1384994"/>
          </a:xfrm>
        </p:spPr>
        <p:txBody>
          <a:bodyPr>
            <a:noAutofit/>
          </a:bodyPr>
          <a:lstStyle/>
          <a:p>
            <a:r>
              <a:rPr lang="en-US" sz="5400" dirty="0">
                <a:hlinkClick r:id="rId3"/>
              </a:rPr>
              <a:t>http://youtu.be/0Rnq1NpHdmw</a:t>
            </a:r>
            <a:endParaRPr lang="en-US" sz="5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D801D66-535F-4D68-8745-8492CEE9CB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texture wave design)</Template>
  <TotalTime>227</TotalTime>
  <Words>532</Words>
  <Application>Microsoft Office PowerPoint</Application>
  <PresentationFormat>On-screen Show (4:3)</PresentationFormat>
  <Paragraphs>56</Paragraphs>
  <Slides>8</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Blue Segoe 4-3 template-template_April-17-2007</vt:lpstr>
      <vt:lpstr>White with Courier font for code slides</vt:lpstr>
      <vt:lpstr>Last class before final exam</vt:lpstr>
      <vt:lpstr>Exam on 5/16/16</vt:lpstr>
      <vt:lpstr>Coverage </vt:lpstr>
      <vt:lpstr>Review HW8</vt:lpstr>
      <vt:lpstr>HW8 Question 8.2</vt:lpstr>
      <vt:lpstr>Consider the research question below: 3 sampling possibilities: single, paired, or independent? </vt:lpstr>
      <vt:lpstr>Do we need to review how to do a boxplot?  standing/walking obese</vt:lpstr>
      <vt:lpstr>+/- Interpretation of scientific studies (John Oliver, comedian)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class before final exam</dc:title>
  <dc:creator>Bud Gerstman</dc:creator>
  <cp:keywords/>
  <cp:lastModifiedBy>Bud Gerstman</cp:lastModifiedBy>
  <cp:revision>26</cp:revision>
  <dcterms:created xsi:type="dcterms:W3CDTF">2016-05-11T02:05:05Z</dcterms:created>
  <dcterms:modified xsi:type="dcterms:W3CDTF">2016-05-14T01:38:04Z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TC102867159990</vt:lpwstr>
  </property>
</Properties>
</file>